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57" r:id="rId3"/>
    <p:sldId id="290" r:id="rId4"/>
    <p:sldId id="259" r:id="rId5"/>
    <p:sldId id="258" r:id="rId6"/>
    <p:sldId id="261" r:id="rId7"/>
    <p:sldId id="283" r:id="rId8"/>
    <p:sldId id="263" r:id="rId9"/>
    <p:sldId id="264" r:id="rId10"/>
    <p:sldId id="284" r:id="rId11"/>
    <p:sldId id="285" r:id="rId12"/>
    <p:sldId id="265" r:id="rId13"/>
    <p:sldId id="266" r:id="rId14"/>
    <p:sldId id="286" r:id="rId15"/>
    <p:sldId id="287" r:id="rId16"/>
    <p:sldId id="288" r:id="rId17"/>
    <p:sldId id="267" r:id="rId18"/>
    <p:sldId id="268" r:id="rId19"/>
    <p:sldId id="278" r:id="rId20"/>
    <p:sldId id="269" r:id="rId21"/>
    <p:sldId id="279" r:id="rId22"/>
    <p:sldId id="270" r:id="rId23"/>
    <p:sldId id="280" r:id="rId24"/>
    <p:sldId id="271" r:id="rId25"/>
    <p:sldId id="281" r:id="rId26"/>
    <p:sldId id="272" r:id="rId27"/>
    <p:sldId id="274" r:id="rId28"/>
    <p:sldId id="275" r:id="rId29"/>
    <p:sldId id="276" r:id="rId30"/>
    <p:sldId id="277" r:id="rId31"/>
    <p:sldId id="289" r:id="rId32"/>
    <p:sldId id="282" r:id="rId33"/>
    <p:sldId id="291" r:id="rId34"/>
    <p:sldId id="292" r:id="rId3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30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92F2C6-79CF-4454-91BD-1D4D171A61D6}" type="slidenum">
              <a:rPr lang="en-US" altLang="ja-JP"/>
              <a:pPr/>
              <a:t>‹#›</a:t>
            </a:fld>
            <a:endParaRPr lang="en-US" altLang="ja-JP"/>
          </a:p>
        </p:txBody>
      </p:sp>
    </p:spTree>
    <p:extLst>
      <p:ext uri="{BB962C8B-B14F-4D97-AF65-F5344CB8AC3E}">
        <p14:creationId xmlns:p14="http://schemas.microsoft.com/office/powerpoint/2010/main" val="2435104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D76D4B-8247-42D7-AA3C-F2EA592CBA6F}" type="slidenum">
              <a:rPr lang="en-US" altLang="ja-JP"/>
              <a:pPr/>
              <a:t>‹#›</a:t>
            </a:fld>
            <a:endParaRPr lang="en-US" altLang="ja-JP"/>
          </a:p>
        </p:txBody>
      </p:sp>
    </p:spTree>
    <p:extLst>
      <p:ext uri="{BB962C8B-B14F-4D97-AF65-F5344CB8AC3E}">
        <p14:creationId xmlns:p14="http://schemas.microsoft.com/office/powerpoint/2010/main" val="38410269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192B7-54E3-418F-8C2E-764D0A34E35C}" type="slidenum">
              <a:rPr lang="en-US" altLang="ja-JP"/>
              <a:pPr/>
              <a:t>1</a:t>
            </a:fld>
            <a:endParaRPr lang="en-US" altLang="ja-JP"/>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5D43F-5D24-4728-8DD7-68704510ABFC}" type="slidenum">
              <a:rPr lang="en-US" altLang="ja-JP"/>
              <a:pPr/>
              <a:t>13</a:t>
            </a:fld>
            <a:endParaRPr lang="en-US" altLang="ja-JP"/>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5D43F-5D24-4728-8DD7-68704510ABFC}" type="slidenum">
              <a:rPr lang="en-US" altLang="ja-JP"/>
              <a:pPr/>
              <a:t>16</a:t>
            </a:fld>
            <a:endParaRPr lang="en-US" altLang="ja-JP"/>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8D5F2F-CD32-48FA-8D58-78387C0A62BF}" type="slidenum">
              <a:rPr lang="en-US" altLang="ja-JP"/>
              <a:pPr/>
              <a:t>17</a:t>
            </a:fld>
            <a:endParaRPr lang="en-US" altLang="ja-JP"/>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p:txBody>
          <a:bodyPr/>
          <a:lstStyle/>
          <a:p>
            <a:pPr>
              <a:spcBef>
                <a:spcPct val="0"/>
              </a:spcBef>
            </a:pPr>
            <a:endParaRPr lang="ja-JP" altLang="ja-JP"/>
          </a:p>
        </p:txBody>
      </p:sp>
      <p:sp>
        <p:nvSpPr>
          <p:cNvPr id="2662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FE200E-C69A-4914-9164-9F496278E687}" type="slidenum">
              <a:rPr lang="en-US" altLang="ja-JP" sz="1200"/>
              <a:pPr algn="r"/>
              <a:t>17</a:t>
            </a:fld>
            <a:endParaRPr lang="en-US" altLang="ja-JP"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2454B-ADEB-4D04-8163-D3B7097223EA}" type="slidenum">
              <a:rPr lang="en-US" altLang="ja-JP"/>
              <a:pPr/>
              <a:t>18</a:t>
            </a:fld>
            <a:endParaRPr lang="en-US" altLang="ja-JP"/>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8D5F2F-CD32-48FA-8D58-78387C0A62BF}" type="slidenum">
              <a:rPr lang="en-US" altLang="ja-JP"/>
              <a:pPr/>
              <a:t>19</a:t>
            </a:fld>
            <a:endParaRPr lang="en-US" altLang="ja-JP"/>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p:txBody>
          <a:bodyPr/>
          <a:lstStyle/>
          <a:p>
            <a:pPr>
              <a:spcBef>
                <a:spcPct val="0"/>
              </a:spcBef>
            </a:pPr>
            <a:endParaRPr lang="ja-JP" altLang="ja-JP"/>
          </a:p>
        </p:txBody>
      </p:sp>
      <p:sp>
        <p:nvSpPr>
          <p:cNvPr id="2662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FE200E-C69A-4914-9164-9F496278E687}" type="slidenum">
              <a:rPr lang="en-US" altLang="ja-JP" sz="1200"/>
              <a:pPr algn="r"/>
              <a:t>19</a:t>
            </a:fld>
            <a:endParaRPr lang="en-US" altLang="ja-JP"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5F7A6E-C1FD-4202-8DBB-69A2431F6651}" type="slidenum">
              <a:rPr lang="en-US" altLang="ja-JP"/>
              <a:pPr/>
              <a:t>20</a:t>
            </a:fld>
            <a:endParaRPr lang="en-US" altLang="ja-JP"/>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8D5F2F-CD32-48FA-8D58-78387C0A62BF}" type="slidenum">
              <a:rPr lang="en-US" altLang="ja-JP"/>
              <a:pPr/>
              <a:t>21</a:t>
            </a:fld>
            <a:endParaRPr lang="en-US" altLang="ja-JP"/>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p:txBody>
          <a:bodyPr/>
          <a:lstStyle/>
          <a:p>
            <a:pPr>
              <a:spcBef>
                <a:spcPct val="0"/>
              </a:spcBef>
            </a:pPr>
            <a:endParaRPr lang="ja-JP" altLang="ja-JP" dirty="0"/>
          </a:p>
        </p:txBody>
      </p:sp>
      <p:sp>
        <p:nvSpPr>
          <p:cNvPr id="2662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FE200E-C69A-4914-9164-9F496278E687}" type="slidenum">
              <a:rPr lang="en-US" altLang="ja-JP" sz="1200"/>
              <a:pPr algn="r"/>
              <a:t>21</a:t>
            </a:fld>
            <a:endParaRPr lang="en-US" altLang="ja-JP"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FE22AA-9D31-40A4-BC7B-E3EE8720BA08}" type="slidenum">
              <a:rPr lang="en-US" altLang="ja-JP"/>
              <a:pPr/>
              <a:t>22</a:t>
            </a:fld>
            <a:endParaRPr lang="en-US" altLang="ja-JP"/>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8D5F2F-CD32-48FA-8D58-78387C0A62BF}" type="slidenum">
              <a:rPr lang="en-US" altLang="ja-JP"/>
              <a:pPr/>
              <a:t>23</a:t>
            </a:fld>
            <a:endParaRPr lang="en-US" altLang="ja-JP"/>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p:txBody>
          <a:bodyPr/>
          <a:lstStyle/>
          <a:p>
            <a:pPr>
              <a:spcBef>
                <a:spcPct val="0"/>
              </a:spcBef>
            </a:pPr>
            <a:endParaRPr lang="ja-JP" altLang="ja-JP"/>
          </a:p>
        </p:txBody>
      </p:sp>
      <p:sp>
        <p:nvSpPr>
          <p:cNvPr id="2662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FE200E-C69A-4914-9164-9F496278E687}" type="slidenum">
              <a:rPr lang="en-US" altLang="ja-JP" sz="1200"/>
              <a:pPr algn="r"/>
              <a:t>23</a:t>
            </a:fld>
            <a:endParaRPr lang="en-US" altLang="ja-JP"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F3651-55E2-452A-B972-70A4D92033D9}" type="slidenum">
              <a:rPr lang="en-US" altLang="ja-JP"/>
              <a:pPr/>
              <a:t>24</a:t>
            </a:fld>
            <a:endParaRPr lang="en-US" altLang="ja-JP"/>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E0372D-B55B-4F3D-8021-39EFCC9A782A}" type="slidenum">
              <a:rPr lang="en-US" altLang="ja-JP"/>
              <a:pPr/>
              <a:t>2</a:t>
            </a:fld>
            <a:endParaRPr lang="en-US" altLang="ja-JP"/>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8D5F2F-CD32-48FA-8D58-78387C0A62BF}" type="slidenum">
              <a:rPr lang="en-US" altLang="ja-JP"/>
              <a:pPr/>
              <a:t>25</a:t>
            </a:fld>
            <a:endParaRPr lang="en-US" altLang="ja-JP"/>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p:txBody>
          <a:bodyPr/>
          <a:lstStyle/>
          <a:p>
            <a:pPr>
              <a:spcBef>
                <a:spcPct val="0"/>
              </a:spcBef>
            </a:pPr>
            <a:endParaRPr lang="ja-JP" altLang="ja-JP"/>
          </a:p>
        </p:txBody>
      </p:sp>
      <p:sp>
        <p:nvSpPr>
          <p:cNvPr id="26628"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0FE200E-C69A-4914-9164-9F496278E687}" type="slidenum">
              <a:rPr lang="en-US" altLang="ja-JP" sz="1200"/>
              <a:pPr algn="r"/>
              <a:t>25</a:t>
            </a:fld>
            <a:endParaRPr lang="en-US" altLang="ja-JP"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78E21-6FE5-41CF-9657-84DF7F32AC92}" type="slidenum">
              <a:rPr lang="en-US" altLang="ja-JP"/>
              <a:pPr/>
              <a:t>26</a:t>
            </a:fld>
            <a:endParaRPr lang="en-US" altLang="ja-JP"/>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362600-6682-4D03-881B-09C17D851A24}" type="slidenum">
              <a:rPr lang="en-US" altLang="ja-JP"/>
              <a:pPr/>
              <a:t>27</a:t>
            </a:fld>
            <a:endParaRPr lang="en-US" altLang="ja-JP"/>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BF23A09-EBDE-4A73-800F-50240E76EEC8}" type="slidenum">
              <a:rPr lang="en-US" altLang="ja-JP"/>
              <a:pPr/>
              <a:t>28</a:t>
            </a:fld>
            <a:endParaRPr lang="en-US" altLang="ja-JP"/>
          </a:p>
        </p:txBody>
      </p:sp>
      <p:sp>
        <p:nvSpPr>
          <p:cNvPr id="43010" name="スライド イメージ プレースホルダ 1"/>
          <p:cNvSpPr>
            <a:spLocks noGrp="1" noRot="1" noChangeAspect="1" noTextEdit="1"/>
          </p:cNvSpPr>
          <p:nvPr>
            <p:ph type="sldImg"/>
          </p:nvPr>
        </p:nvSpPr>
        <p:spPr>
          <a:ln/>
        </p:spPr>
      </p:sp>
      <p:sp>
        <p:nvSpPr>
          <p:cNvPr id="43011" name="ノート プレースホルダ 2"/>
          <p:cNvSpPr>
            <a:spLocks noGrp="1"/>
          </p:cNvSpPr>
          <p:nvPr>
            <p:ph type="body" idx="1"/>
          </p:nvPr>
        </p:nvSpPr>
        <p:spPr/>
        <p:txBody>
          <a:bodyPr/>
          <a:lstStyle/>
          <a:p>
            <a:endParaRPr lang="ja-JP" altLang="ja-JP"/>
          </a:p>
        </p:txBody>
      </p:sp>
      <p:sp>
        <p:nvSpPr>
          <p:cNvPr id="4301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A75C24-BA5C-4A59-8765-8A60A83CF187}" type="slidenum">
              <a:rPr lang="en-US" altLang="ja-JP" sz="1200">
                <a:latin typeface="Times New Roman" pitchFamily="18" charset="0"/>
              </a:rPr>
              <a:pPr algn="r"/>
              <a:t>28</a:t>
            </a:fld>
            <a:endParaRPr lang="en-US" altLang="ja-JP"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C900DEE-84A1-4D15-B868-87F055400C29}" type="slidenum">
              <a:rPr lang="en-US" altLang="ja-JP"/>
              <a:pPr/>
              <a:t>4</a:t>
            </a:fld>
            <a:endParaRPr lang="en-US" altLang="ja-JP"/>
          </a:p>
        </p:txBody>
      </p:sp>
      <p:sp>
        <p:nvSpPr>
          <p:cNvPr id="10242" name="スライド イメージ プレースホルダ 1"/>
          <p:cNvSpPr>
            <a:spLocks noGrp="1" noRot="1" noChangeAspect="1" noTextEdit="1"/>
          </p:cNvSpPr>
          <p:nvPr>
            <p:ph type="sldImg"/>
          </p:nvPr>
        </p:nvSpPr>
        <p:spPr>
          <a:ln/>
        </p:spPr>
      </p:sp>
      <p:sp>
        <p:nvSpPr>
          <p:cNvPr id="10243" name="ノート プレースホルダ 2"/>
          <p:cNvSpPr>
            <a:spLocks noGrp="1"/>
          </p:cNvSpPr>
          <p:nvPr>
            <p:ph type="body" idx="1"/>
          </p:nvPr>
        </p:nvSpPr>
        <p:spPr/>
        <p:txBody>
          <a:bodyPr/>
          <a:lstStyle/>
          <a:p>
            <a:endParaRPr lang="ja-JP" altLang="ja-JP"/>
          </a:p>
        </p:txBody>
      </p:sp>
      <p:sp>
        <p:nvSpPr>
          <p:cNvPr id="10244"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1A2E3E9-0C0F-417E-AC77-E8C01C561EE9}" type="slidenum">
              <a:rPr lang="en-US" altLang="ja-JP" sz="1200"/>
              <a:pPr algn="r"/>
              <a:t>4</a:t>
            </a:fld>
            <a:endParaRPr lang="en-US" altLang="ja-JP"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D5C8D-F3BA-4527-8520-A679A395973B}" type="slidenum">
              <a:rPr lang="en-US" altLang="ja-JP"/>
              <a:pPr/>
              <a:t>5</a:t>
            </a:fld>
            <a:endParaRPr lang="en-US" altLang="ja-JP"/>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D21791C-DA0C-4F52-9A00-567EA7142906}" type="slidenum">
              <a:rPr lang="en-US" altLang="ja-JP"/>
              <a:pPr/>
              <a:t>6</a:t>
            </a:fld>
            <a:endParaRPr lang="en-US" altLang="ja-JP"/>
          </a:p>
        </p:txBody>
      </p:sp>
      <p:sp>
        <p:nvSpPr>
          <p:cNvPr id="14338" name="スライド イメージ プレースホルダ 1"/>
          <p:cNvSpPr>
            <a:spLocks noGrp="1" noRot="1" noChangeAspect="1" noTextEdit="1"/>
          </p:cNvSpPr>
          <p:nvPr>
            <p:ph type="sldImg"/>
          </p:nvPr>
        </p:nvSpPr>
        <p:spPr>
          <a:ln/>
        </p:spPr>
      </p:sp>
      <p:sp>
        <p:nvSpPr>
          <p:cNvPr id="14339" name="ノート プレースホルダ 2"/>
          <p:cNvSpPr>
            <a:spLocks noGrp="1"/>
          </p:cNvSpPr>
          <p:nvPr>
            <p:ph type="body" idx="1"/>
          </p:nvPr>
        </p:nvSpPr>
        <p:spPr/>
        <p:txBody>
          <a:bodyPr/>
          <a:lstStyle/>
          <a:p>
            <a:endParaRPr lang="ja-JP" altLang="ja-JP"/>
          </a:p>
        </p:txBody>
      </p:sp>
      <p:sp>
        <p:nvSpPr>
          <p:cNvPr id="14340"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5602104-6D80-418B-9F2D-10D694CE4A3B}" type="slidenum">
              <a:rPr lang="en-US" altLang="ja-JP" sz="1200"/>
              <a:pPr algn="r"/>
              <a:t>6</a:t>
            </a:fld>
            <a:endParaRPr lang="en-US" altLang="ja-JP"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6A80E8-779A-47F9-99F0-34794E7D9E2E}" type="slidenum">
              <a:rPr lang="en-US" altLang="ja-JP"/>
              <a:pPr/>
              <a:t>8</a:t>
            </a:fld>
            <a:endParaRPr lang="en-US" altLang="ja-JP"/>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F8866-4F9F-42DD-9FC5-D2AA37C13184}" type="slidenum">
              <a:rPr lang="en-US" altLang="ja-JP"/>
              <a:pPr/>
              <a:t>9</a:t>
            </a:fld>
            <a:endParaRPr lang="en-US" altLang="ja-JP"/>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E0E4D-426A-46D1-A6B8-7293FFA08414}" type="slidenum">
              <a:rPr lang="en-US" altLang="ja-JP"/>
              <a:pPr/>
              <a:t>10</a:t>
            </a:fld>
            <a:endParaRPr lang="en-US" altLang="ja-JP"/>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965D0-202D-4FDC-9986-50B3E8481B41}" type="slidenum">
              <a:rPr lang="en-US" altLang="ja-JP"/>
              <a:pPr/>
              <a:t>12</a:t>
            </a:fld>
            <a:endParaRPr lang="en-US" altLang="ja-JP"/>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329A62A-2264-4C93-8D27-7B86E4434CD9}"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D80015DE-FB4A-44AB-ADA2-5BBE412EE86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6D50835-3422-4428-880B-FA2AA5C0949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8CCD59F-EBE3-4879-82EE-72700978563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828B2CD-3732-4FC3-9383-BA698A7E9C44}"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10D48D6-EA9F-40AD-AC5B-F9AA7611EE67}"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16F10BAC-8395-42D8-85DB-967BAE0B2C8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B6DAC27-664A-46A6-A2EE-F3DCF4378C3D}"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CC34907E-3046-404B-9E22-B72DF017822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A787279-9D52-4055-907E-30A77EC755F2}"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7A371A0-8D09-4B7B-AC52-2B48B45C4DD1}"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8B710FA-41C0-42D2-8CEF-545D573746B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714356"/>
            <a:ext cx="9144000" cy="6500858"/>
          </a:xfrm>
        </p:spPr>
        <p:txBody>
          <a:bodyPr/>
          <a:lstStyle/>
          <a:p>
            <a:r>
              <a:rPr lang="ja-JP" altLang="en-US" dirty="0"/>
              <a:t>浦河べてるの家の当事者研究の</a:t>
            </a:r>
            <a:br>
              <a:rPr lang="ja-JP" altLang="en-US" dirty="0"/>
            </a:br>
            <a:r>
              <a:rPr lang="ja-JP" altLang="en-US" dirty="0"/>
              <a:t>ナレッジ・マネジメント理論からの分析</a:t>
            </a:r>
            <a:br>
              <a:rPr lang="ja-JP" altLang="en-US" dirty="0"/>
            </a:br>
            <a:r>
              <a:rPr lang="ja-JP" altLang="en-US" sz="3200" dirty="0"/>
              <a:t>いとうたけひこ（和光大学）</a:t>
            </a:r>
            <a:br>
              <a:rPr lang="ja-JP" altLang="en-US" sz="3200" dirty="0"/>
            </a:br>
            <a:r>
              <a:rPr lang="ja-JP" altLang="en-US" sz="3200" dirty="0"/>
              <a:t>小平朋江（聖隷クリストファー大学）</a:t>
            </a:r>
            <a:br>
              <a:rPr lang="ja-JP" altLang="en-US" sz="3200" dirty="0"/>
            </a:br>
            <a:r>
              <a:rPr lang="ja-JP" altLang="en-US" sz="2800" dirty="0"/>
              <a:t/>
            </a:r>
            <a:br>
              <a:rPr lang="ja-JP" altLang="en-US" sz="2800" dirty="0"/>
            </a:br>
            <a:r>
              <a:rPr lang="zh-CN" altLang="en-US" sz="2800" dirty="0">
                <a:latin typeface="+mn-ea"/>
                <a:ea typeface="+mn-ea"/>
              </a:rPr>
              <a:t>日本精神保健看護学</a:t>
            </a:r>
            <a:r>
              <a:rPr lang="ja-JP" altLang="en-US" sz="2800" dirty="0">
                <a:latin typeface="+mn-ea"/>
                <a:ea typeface="+mn-ea"/>
              </a:rPr>
              <a:t>会</a:t>
            </a:r>
            <a:r>
              <a:rPr lang="zh-CN" altLang="en-US" sz="2800" dirty="0">
                <a:latin typeface="+mn-ea"/>
                <a:ea typeface="+mn-ea"/>
              </a:rPr>
              <a:t>第</a:t>
            </a:r>
            <a:r>
              <a:rPr lang="en-US" altLang="ja-JP" sz="2800" dirty="0">
                <a:latin typeface="+mn-ea"/>
                <a:ea typeface="+mn-ea"/>
              </a:rPr>
              <a:t>21</a:t>
            </a:r>
            <a:r>
              <a:rPr lang="zh-CN" altLang="en-US" sz="2800" dirty="0">
                <a:latin typeface="+mn-ea"/>
                <a:ea typeface="+mn-ea"/>
              </a:rPr>
              <a:t>回学術集会</a:t>
            </a:r>
            <a:r>
              <a:rPr lang="ja-JP" altLang="en-US" sz="2800" dirty="0">
                <a:latin typeface="+mn-ea"/>
                <a:ea typeface="+mn-ea"/>
              </a:rPr>
              <a:t/>
            </a:r>
            <a:br>
              <a:rPr lang="ja-JP" altLang="en-US" sz="2800" dirty="0">
                <a:latin typeface="+mn-ea"/>
                <a:ea typeface="+mn-ea"/>
              </a:rPr>
            </a:br>
            <a:r>
              <a:rPr lang="ja-JP" altLang="en-US" sz="2800" dirty="0">
                <a:latin typeface="+mn-ea"/>
                <a:ea typeface="+mn-ea"/>
              </a:rPr>
              <a:t>一般演題</a:t>
            </a:r>
            <a:r>
              <a:rPr lang="ja-JP" altLang="en-US" sz="2800" dirty="0" smtClean="0">
                <a:latin typeface="+mn-ea"/>
                <a:ea typeface="+mn-ea"/>
              </a:rPr>
              <a:t>発表</a:t>
            </a:r>
            <a:r>
              <a:rPr lang="ja-JP" altLang="en-US" sz="2800" dirty="0" smtClean="0">
                <a:ea typeface="SimSun" pitchFamily="2" charset="-122"/>
              </a:rPr>
              <a:t>　</a:t>
            </a:r>
            <a:r>
              <a:rPr lang="en-US" altLang="ja-JP" sz="2800" dirty="0" smtClean="0">
                <a:ea typeface="SimSun" pitchFamily="2" charset="-122"/>
              </a:rPr>
              <a:t/>
            </a:r>
            <a:br>
              <a:rPr lang="en-US" altLang="ja-JP" sz="2800" dirty="0" smtClean="0">
                <a:ea typeface="SimSun" pitchFamily="2" charset="-122"/>
              </a:rPr>
            </a:br>
            <a:r>
              <a:rPr lang="ja-JP" altLang="en-US" sz="3200" dirty="0" smtClean="0"/>
              <a:t>第</a:t>
            </a:r>
            <a:r>
              <a:rPr lang="en-US" altLang="ja-JP" sz="3200" dirty="0" smtClean="0"/>
              <a:t>12</a:t>
            </a:r>
            <a:r>
              <a:rPr lang="ja-JP" altLang="en-US" sz="3200" dirty="0" smtClean="0"/>
              <a:t>群</a:t>
            </a:r>
            <a:r>
              <a:rPr lang="en-US" altLang="ja-JP" sz="3200" dirty="0" smtClean="0"/>
              <a:t>『</a:t>
            </a:r>
            <a:r>
              <a:rPr lang="ja-JP" altLang="en-US" sz="3200" dirty="0" smtClean="0"/>
              <a:t>当事者の体験</a:t>
            </a:r>
            <a:r>
              <a:rPr lang="en-US" altLang="ja-JP" sz="3200" dirty="0" smtClean="0"/>
              <a:t>』 </a:t>
            </a:r>
            <a:r>
              <a:rPr lang="ja-JP" altLang="en-US" sz="2400" dirty="0"/>
              <a:t/>
            </a:r>
            <a:br>
              <a:rPr lang="ja-JP" altLang="en-US" sz="2400" dirty="0"/>
            </a:br>
            <a:r>
              <a:rPr lang="ja-JP" altLang="en-US" sz="2400" dirty="0"/>
              <a:t/>
            </a:r>
            <a:br>
              <a:rPr lang="ja-JP" altLang="en-US" sz="2400" dirty="0"/>
            </a:br>
            <a:r>
              <a:rPr lang="en-US" altLang="ja-JP" sz="2800" dirty="0"/>
              <a:t>2011</a:t>
            </a:r>
            <a:r>
              <a:rPr lang="ja-JP" altLang="en-US" sz="2800" dirty="0"/>
              <a:t>年</a:t>
            </a:r>
            <a:r>
              <a:rPr lang="en-US" altLang="ja-JP" sz="2800" dirty="0"/>
              <a:t>6</a:t>
            </a:r>
            <a:r>
              <a:rPr lang="ja-JP" altLang="en-US" sz="2800" dirty="0"/>
              <a:t>月</a:t>
            </a:r>
            <a:r>
              <a:rPr lang="en-US" altLang="ja-JP" sz="2800" dirty="0"/>
              <a:t>19</a:t>
            </a:r>
            <a:r>
              <a:rPr lang="ja-JP" altLang="en-US" sz="2800" dirty="0"/>
              <a:t>日（日）　</a:t>
            </a:r>
            <a:r>
              <a:rPr lang="en-US" altLang="ja-JP" sz="2800" dirty="0"/>
              <a:t>10</a:t>
            </a:r>
            <a:r>
              <a:rPr lang="ja-JP" altLang="en-US" sz="2800" dirty="0"/>
              <a:t>時～</a:t>
            </a:r>
            <a:r>
              <a:rPr lang="en-US" altLang="ja-JP" sz="2800" dirty="0"/>
              <a:t>11</a:t>
            </a:r>
            <a:r>
              <a:rPr lang="ja-JP" altLang="en-US" sz="2800" dirty="0"/>
              <a:t>時</a:t>
            </a:r>
            <a:r>
              <a:rPr lang="en-US" altLang="ja-JP" sz="2800" dirty="0"/>
              <a:t>40</a:t>
            </a:r>
            <a:r>
              <a:rPr lang="ja-JP" altLang="en-US" sz="2800" dirty="0"/>
              <a:t>分　</a:t>
            </a:r>
            <a:r>
              <a:rPr lang="en-US" altLang="ja-JP" sz="2800" dirty="0" smtClean="0"/>
              <a:t/>
            </a:r>
            <a:br>
              <a:rPr lang="en-US" altLang="ja-JP" sz="2800" dirty="0" smtClean="0"/>
            </a:br>
            <a:r>
              <a:rPr lang="ja-JP" altLang="en-US" sz="2800" dirty="0" smtClean="0"/>
              <a:t>ウィンクあいち（愛知県産業労働センター）</a:t>
            </a:r>
            <a:r>
              <a:rPr lang="en-US" altLang="ja-JP" sz="2800" dirty="0" smtClean="0"/>
              <a:t/>
            </a:r>
            <a:br>
              <a:rPr lang="en-US" altLang="ja-JP" sz="2800" dirty="0" smtClean="0"/>
            </a:br>
            <a:r>
              <a:rPr lang="ja-JP" altLang="en-US" sz="2800" dirty="0" smtClean="0"/>
              <a:t>＜</a:t>
            </a:r>
            <a:r>
              <a:rPr lang="ja-JP" altLang="en-US" sz="2800" dirty="0"/>
              <a:t>第６会場</a:t>
            </a:r>
            <a:r>
              <a:rPr lang="ja-JP" altLang="en-US" sz="2800" dirty="0" smtClean="0"/>
              <a:t>＞</a:t>
            </a:r>
            <a:r>
              <a:rPr lang="en-US" altLang="ja-JP" sz="2800" dirty="0" smtClean="0"/>
              <a:t>1003</a:t>
            </a:r>
            <a:r>
              <a:rPr lang="ja-JP" altLang="en-US" sz="2800" dirty="0" smtClean="0"/>
              <a:t>室　（</a:t>
            </a:r>
            <a:r>
              <a:rPr lang="en-US" altLang="ja-JP" sz="2800" dirty="0" smtClean="0"/>
              <a:t>10</a:t>
            </a:r>
            <a:r>
              <a:rPr lang="ja-JP" altLang="en-US" sz="2800" dirty="0" smtClean="0"/>
              <a:t>階）</a:t>
            </a:r>
            <a:r>
              <a:rPr lang="ja-JP" altLang="en-US" sz="2800" dirty="0"/>
              <a:t/>
            </a:r>
            <a:br>
              <a:rPr lang="ja-JP" altLang="en-US" sz="2800" dirty="0"/>
            </a:br>
            <a:r>
              <a:rPr lang="en-US" altLang="ja-JP" sz="2800" dirty="0" smtClean="0"/>
              <a:t/>
            </a:r>
            <a:br>
              <a:rPr lang="en-US" altLang="ja-JP" sz="2800" dirty="0" smtClean="0"/>
            </a:br>
            <a:r>
              <a:rPr lang="en-US" altLang="ja-JP" sz="2400" dirty="0"/>
              <a:t/>
            </a:r>
            <a:br>
              <a:rPr lang="en-US" altLang="ja-JP" sz="2400" dirty="0"/>
            </a:br>
            <a:r>
              <a:rPr lang="ja-JP" altLang="en-US" sz="2400" u="sng" dirty="0"/>
              <a:t>各会場で発表用データの試写</a:t>
            </a:r>
            <a:r>
              <a:rPr lang="ja-JP" altLang="en-US" sz="2400" dirty="0"/>
              <a:t>をご確認ください。</a:t>
            </a:r>
            <a:r>
              <a:rPr lang="ja-JP" altLang="en-US" sz="2400" b="1" dirty="0"/>
              <a:t/>
            </a:r>
            <a:br>
              <a:rPr lang="ja-JP" altLang="en-US" sz="2400" b="1" dirty="0"/>
            </a:br>
            <a:r>
              <a:rPr lang="en-US" altLang="ja-JP" sz="2400" b="1" dirty="0"/>
              <a:t>6</a:t>
            </a:r>
            <a:r>
              <a:rPr lang="ja-JP" altLang="en-US" sz="2400" b="1" dirty="0"/>
              <a:t>月</a:t>
            </a:r>
            <a:r>
              <a:rPr lang="en-US" altLang="ja-JP" sz="2400" b="1" dirty="0" smtClean="0"/>
              <a:t>19</a:t>
            </a:r>
            <a:r>
              <a:rPr lang="ja-JP" altLang="en-US" sz="2400" b="1" dirty="0" smtClean="0"/>
              <a:t>日</a:t>
            </a:r>
            <a:r>
              <a:rPr lang="ja-JP" altLang="en-US" sz="2400" b="1" dirty="0"/>
              <a:t>（土）</a:t>
            </a:r>
            <a:r>
              <a:rPr lang="ja-JP" altLang="en-US" sz="2400" b="1" dirty="0" smtClean="0"/>
              <a:t>：</a:t>
            </a:r>
            <a:r>
              <a:rPr lang="en-US" altLang="ja-JP" sz="2400" b="1" dirty="0"/>
              <a:t>8</a:t>
            </a:r>
            <a:r>
              <a:rPr lang="ja-JP" altLang="en-US" sz="2400" b="1" dirty="0" smtClean="0"/>
              <a:t>：</a:t>
            </a:r>
            <a:r>
              <a:rPr lang="en-US" altLang="ja-JP" sz="2400" b="1" dirty="0" smtClean="0"/>
              <a:t>30</a:t>
            </a:r>
            <a:r>
              <a:rPr lang="ja-JP" altLang="en-US" sz="2400" b="1" dirty="0" smtClean="0"/>
              <a:t>～</a:t>
            </a:r>
            <a:r>
              <a:rPr lang="en-US" altLang="ja-JP" sz="2400" b="1" dirty="0"/>
              <a:t>9</a:t>
            </a:r>
            <a:r>
              <a:rPr lang="ja-JP" altLang="en-US" sz="2400" b="1" dirty="0" smtClean="0"/>
              <a:t>：</a:t>
            </a:r>
            <a:r>
              <a:rPr lang="en-US" altLang="ja-JP" sz="2400" b="1" dirty="0" smtClean="0"/>
              <a:t>30USB</a:t>
            </a:r>
            <a:r>
              <a:rPr lang="ja-JP" altLang="en-US" sz="2400" b="1" dirty="0" smtClean="0"/>
              <a:t>確認</a:t>
            </a:r>
            <a:endParaRPr lang="en-US" altLang="ja-JP"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16"/>
          <p:cNvPicPr>
            <a:picLocks noChangeAspect="1" noChangeArrowheads="1"/>
          </p:cNvPicPr>
          <p:nvPr/>
        </p:nvPicPr>
        <p:blipFill>
          <a:blip r:embed="rId3"/>
          <a:srcRect/>
          <a:stretch>
            <a:fillRect/>
          </a:stretch>
        </p:blipFill>
        <p:spPr bwMode="auto">
          <a:xfrm>
            <a:off x="214313" y="1214422"/>
            <a:ext cx="8715375" cy="5607066"/>
          </a:xfrm>
          <a:prstGeom prst="rect">
            <a:avLst/>
          </a:prstGeom>
          <a:noFill/>
          <a:ln w="9525">
            <a:noFill/>
            <a:miter lim="800000"/>
            <a:headEnd/>
            <a:tailEnd/>
          </a:ln>
        </p:spPr>
      </p:pic>
      <p:sp>
        <p:nvSpPr>
          <p:cNvPr id="3" name="日付プレースホルダ 2"/>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DBD2FE05-88C7-4F5D-8973-DE37D4DFB2E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4"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C7BEFA-94DA-4891-B85E-00C215A49B06}" type="slidenum">
              <a:rPr lang="ja-JP" altLang="en-US" sz="1200">
                <a:solidFill>
                  <a:schemeClr val="tx1">
                    <a:tint val="75000"/>
                  </a:schemeClr>
                </a:solidFill>
                <a:latin typeface="+mn-lt"/>
                <a:ea typeface="+mn-ea"/>
              </a:rPr>
              <a:pPr algn="r" fontAlgn="auto">
                <a:spcBef>
                  <a:spcPts val="0"/>
                </a:spcBef>
                <a:spcAft>
                  <a:spcPts val="0"/>
                </a:spcAft>
                <a:defRPr/>
              </a:pPr>
              <a:t>10</a:t>
            </a:fld>
            <a:endParaRPr lang="ja-JP" altLang="en-US" sz="1200">
              <a:solidFill>
                <a:schemeClr val="tx1">
                  <a:tint val="75000"/>
                </a:schemeClr>
              </a:solidFill>
              <a:latin typeface="+mn-lt"/>
              <a:ea typeface="+mn-ea"/>
            </a:endParaRPr>
          </a:p>
        </p:txBody>
      </p:sp>
      <p:sp>
        <p:nvSpPr>
          <p:cNvPr id="5" name="テキスト ボックス 4"/>
          <p:cNvSpPr txBox="1"/>
          <p:nvPr/>
        </p:nvSpPr>
        <p:spPr>
          <a:xfrm>
            <a:off x="714348" y="142852"/>
            <a:ext cx="7715219" cy="1077218"/>
          </a:xfrm>
          <a:prstGeom prst="rect">
            <a:avLst/>
          </a:prstGeom>
          <a:noFill/>
        </p:spPr>
        <p:txBody>
          <a:bodyPr wrap="square" rtlCol="0">
            <a:spAutoFit/>
          </a:bodyPr>
          <a:lstStyle/>
          <a:p>
            <a:r>
              <a:rPr lang="ja-JP" altLang="en-US" sz="3200" dirty="0" smtClean="0"/>
              <a:t>形式知としての「くどうくどき」</a:t>
            </a:r>
            <a:endParaRPr lang="en-US" altLang="ja-JP" sz="3200" dirty="0" smtClean="0"/>
          </a:p>
          <a:p>
            <a:r>
              <a:rPr lang="ja-JP" altLang="en-US" sz="3200" dirty="0" smtClean="0"/>
              <a:t>「なつひさお」「たなかやすお」</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142984"/>
          </a:xfrm>
        </p:spPr>
        <p:txBody>
          <a:bodyPr/>
          <a:lstStyle/>
          <a:p>
            <a:r>
              <a:rPr kumimoji="1" lang="ja-JP" altLang="en-US" sz="3600" dirty="0" smtClean="0"/>
              <a:t>当事者研究における</a:t>
            </a:r>
            <a:r>
              <a:rPr kumimoji="1" lang="en-US" altLang="ja-JP" sz="3600" dirty="0" smtClean="0"/>
              <a:t/>
            </a:r>
            <a:br>
              <a:rPr kumimoji="1" lang="en-US" altLang="ja-JP" sz="3600" dirty="0" smtClean="0"/>
            </a:br>
            <a:r>
              <a:rPr kumimoji="1" lang="ja-JP" altLang="en-US" sz="3600" dirty="0" smtClean="0"/>
              <a:t>形式知と暗黙知のサイクルによる知の創造</a:t>
            </a:r>
            <a:endParaRPr kumimoji="1" lang="ja-JP" altLang="en-US" sz="3600" dirty="0"/>
          </a:p>
        </p:txBody>
      </p:sp>
      <p:sp>
        <p:nvSpPr>
          <p:cNvPr id="3" name="コンテンツ プレースホルダ 2"/>
          <p:cNvSpPr>
            <a:spLocks noGrp="1"/>
          </p:cNvSpPr>
          <p:nvPr>
            <p:ph idx="1"/>
          </p:nvPr>
        </p:nvSpPr>
        <p:spPr>
          <a:xfrm>
            <a:off x="0" y="1285860"/>
            <a:ext cx="8929718" cy="4840303"/>
          </a:xfrm>
        </p:spPr>
        <p:txBody>
          <a:bodyPr/>
          <a:lstStyle/>
          <a:p>
            <a:pPr>
              <a:buNone/>
            </a:pPr>
            <a:r>
              <a:rPr lang="ja-JP" altLang="en-US" dirty="0" smtClean="0"/>
              <a:t>形式知・理論知（「くどうくどき」「なつひさお」「たなかやすお」）</a:t>
            </a:r>
            <a:endParaRPr lang="en-US" altLang="ja-JP" dirty="0" smtClean="0"/>
          </a:p>
          <a:p>
            <a:pPr>
              <a:buNone/>
            </a:pPr>
            <a:r>
              <a:rPr lang="ja-JP" altLang="en-US" dirty="0" smtClean="0"/>
              <a:t>　　問題の所在＝「くどうくどき」</a:t>
            </a:r>
            <a:endParaRPr lang="en-US" altLang="ja-JP" dirty="0" smtClean="0"/>
          </a:p>
          <a:p>
            <a:pPr>
              <a:buNone/>
            </a:pPr>
            <a:r>
              <a:rPr lang="ja-JP" altLang="en-US" dirty="0" smtClean="0"/>
              <a:t>　　問題の原因・背景＝「なつひさお」</a:t>
            </a:r>
            <a:endParaRPr lang="en-US" altLang="ja-JP" dirty="0" smtClean="0"/>
          </a:p>
          <a:p>
            <a:pPr>
              <a:buNone/>
            </a:pPr>
            <a:r>
              <a:rPr lang="ja-JP" altLang="en-US" dirty="0" smtClean="0"/>
              <a:t>　　問題解決法＝「たなかやすお」</a:t>
            </a:r>
            <a:endParaRPr lang="en-US" altLang="ja-JP" dirty="0" smtClean="0"/>
          </a:p>
          <a:p>
            <a:pPr>
              <a:buNone/>
            </a:pPr>
            <a:r>
              <a:rPr lang="ja-JP" altLang="en-US" dirty="0" smtClean="0"/>
              <a:t>　　↓　↑</a:t>
            </a:r>
            <a:endParaRPr lang="en-US" altLang="ja-JP" dirty="0" smtClean="0"/>
          </a:p>
          <a:p>
            <a:pPr>
              <a:buNone/>
            </a:pPr>
            <a:r>
              <a:rPr lang="ja-JP" altLang="en-US" dirty="0" smtClean="0"/>
              <a:t>暗黙知・実践知としての実際的対処法の研究</a:t>
            </a:r>
            <a:endParaRPr lang="en-US" altLang="ja-JP" dirty="0" smtClean="0"/>
          </a:p>
          <a:p>
            <a:endParaRPr lang="en-US" altLang="ja-JP" dirty="0" smtClean="0"/>
          </a:p>
          <a:p>
            <a:r>
              <a:rPr lang="ja-JP" altLang="en-US" dirty="0" smtClean="0"/>
              <a:t>企業活動における知識創造と同じ構造である！</a:t>
            </a:r>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idx="4294967295"/>
          </p:nvPr>
        </p:nvSpPr>
        <p:spPr>
          <a:xfrm>
            <a:off x="214313" y="274638"/>
            <a:ext cx="8472487" cy="654050"/>
          </a:xfrm>
        </p:spPr>
        <p:txBody>
          <a:bodyPr/>
          <a:lstStyle/>
          <a:p>
            <a:r>
              <a:rPr lang="ja-JP" altLang="en-US" sz="4000" dirty="0"/>
              <a:t>図２　</a:t>
            </a:r>
            <a:r>
              <a:rPr lang="en-US" altLang="ja-JP" sz="4000" dirty="0"/>
              <a:t>SECI</a:t>
            </a:r>
            <a:r>
              <a:rPr lang="ja-JP" altLang="en-US" sz="4000" dirty="0"/>
              <a:t>（セキ）モデル：</a:t>
            </a:r>
            <a:br>
              <a:rPr lang="ja-JP" altLang="en-US" sz="4000" dirty="0"/>
            </a:br>
            <a:r>
              <a:rPr lang="ja-JP" altLang="en-US" sz="4000" dirty="0"/>
              <a:t>組織的知識創造モデル</a:t>
            </a:r>
          </a:p>
        </p:txBody>
      </p:sp>
      <p:sp>
        <p:nvSpPr>
          <p:cNvPr id="21507" name="コンテンツ プレースホルダ 2"/>
          <p:cNvSpPr>
            <a:spLocks noGrp="1"/>
          </p:cNvSpPr>
          <p:nvPr>
            <p:ph idx="4294967295"/>
          </p:nvPr>
        </p:nvSpPr>
        <p:spPr>
          <a:xfrm>
            <a:off x="0" y="5929331"/>
            <a:ext cx="9144000" cy="928670"/>
          </a:xfrm>
        </p:spPr>
        <p:txBody>
          <a:bodyPr/>
          <a:lstStyle/>
          <a:p>
            <a:r>
              <a:rPr lang="ja-JP" altLang="en-US" sz="2800" dirty="0"/>
              <a:t>國領二郎・野中郁次郎・片岡雅憲</a:t>
            </a:r>
            <a:r>
              <a:rPr lang="en-US" sz="2800" dirty="0"/>
              <a:t> </a:t>
            </a:r>
            <a:r>
              <a:rPr lang="en-US" altLang="ja-JP" sz="2800" dirty="0"/>
              <a:t>(2003) 『</a:t>
            </a:r>
            <a:r>
              <a:rPr lang="ja-JP" altLang="en-US" sz="2800" dirty="0"/>
              <a:t>ネットワーク社会の知識経営</a:t>
            </a:r>
            <a:r>
              <a:rPr lang="en-US" altLang="ja-JP" sz="2800" dirty="0"/>
              <a:t>』</a:t>
            </a:r>
            <a:r>
              <a:rPr lang="ja-JP" altLang="en-US" sz="2800" dirty="0"/>
              <a:t>　</a:t>
            </a:r>
            <a:r>
              <a:rPr lang="en-US" altLang="ja-JP" sz="2800" dirty="0"/>
              <a:t>NTT</a:t>
            </a:r>
            <a:r>
              <a:rPr lang="ja-JP" altLang="en-US" sz="2800" dirty="0"/>
              <a:t>出版</a:t>
            </a:r>
            <a:br>
              <a:rPr lang="ja-JP" altLang="en-US" sz="2800" dirty="0"/>
            </a:br>
            <a:endParaRPr lang="ja-JP" altLang="en-US" sz="2800" dirty="0"/>
          </a:p>
        </p:txBody>
      </p:sp>
      <p:pic>
        <p:nvPicPr>
          <p:cNvPr id="21508" name="Picture 2" descr="SECIモデルby國領野中片岡2003p8"/>
          <p:cNvPicPr>
            <a:picLocks noChangeAspect="1" noChangeArrowheads="1"/>
          </p:cNvPicPr>
          <p:nvPr/>
        </p:nvPicPr>
        <p:blipFill>
          <a:blip r:embed="rId3"/>
          <a:srcRect/>
          <a:stretch>
            <a:fillRect/>
          </a:stretch>
        </p:blipFill>
        <p:spPr bwMode="auto">
          <a:xfrm>
            <a:off x="714375" y="1214438"/>
            <a:ext cx="8107363" cy="4829175"/>
          </a:xfrm>
          <a:prstGeom prst="rect">
            <a:avLst/>
          </a:prstGeom>
          <a:noFill/>
          <a:ln w="9525">
            <a:noFill/>
            <a:miter lim="800000"/>
            <a:headEnd/>
            <a:tailEnd/>
          </a:ln>
        </p:spPr>
      </p:pic>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F22201C8-A63E-40C9-AB1D-F41FC2726A49}"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3EE1237-E98A-47A8-AA6D-A8EE4ED17035}" type="slidenum">
              <a:rPr lang="ja-JP" altLang="en-US" sz="1200">
                <a:solidFill>
                  <a:schemeClr val="tx1">
                    <a:tint val="75000"/>
                  </a:schemeClr>
                </a:solidFill>
                <a:latin typeface="+mn-lt"/>
                <a:ea typeface="+mn-ea"/>
              </a:rPr>
              <a:pPr algn="r" fontAlgn="auto">
                <a:spcBef>
                  <a:spcPts val="0"/>
                </a:spcBef>
                <a:spcAft>
                  <a:spcPts val="0"/>
                </a:spcAft>
                <a:defRPr/>
              </a:pPr>
              <a:t>12</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idx="4294967295"/>
          </p:nvPr>
        </p:nvSpPr>
        <p:spPr/>
        <p:txBody>
          <a:bodyPr/>
          <a:lstStyle/>
          <a:p>
            <a:r>
              <a:rPr lang="ja-JP" altLang="en-US" sz="2800"/>
              <a:t>表２　当事者研究の理念　（べてるしあわせ研究所・向谷地（</a:t>
            </a:r>
            <a:r>
              <a:rPr lang="en-US" altLang="ja-JP" sz="2800"/>
              <a:t>2009</a:t>
            </a:r>
            <a:r>
              <a:rPr lang="ja-JP" altLang="en-US" sz="2800"/>
              <a:t>）より作成）</a:t>
            </a:r>
          </a:p>
        </p:txBody>
      </p:sp>
      <p:sp>
        <p:nvSpPr>
          <p:cNvPr id="23555" name="コンテンツ プレースホルダ 2"/>
          <p:cNvSpPr>
            <a:spLocks noGrp="1"/>
          </p:cNvSpPr>
          <p:nvPr>
            <p:ph sz="half" idx="4294967295"/>
          </p:nvPr>
        </p:nvSpPr>
        <p:spPr>
          <a:xfrm>
            <a:off x="0" y="1341438"/>
            <a:ext cx="4495800" cy="5256212"/>
          </a:xfrm>
        </p:spPr>
        <p:txBody>
          <a:bodyPr/>
          <a:lstStyle/>
          <a:p>
            <a:r>
              <a:rPr lang="ja-JP" altLang="en-US" sz="2400" b="1" dirty="0"/>
              <a:t>１　自分自身で、ともに！</a:t>
            </a:r>
          </a:p>
          <a:p>
            <a:r>
              <a:rPr lang="ja-JP" altLang="en-US" sz="2400" b="1" dirty="0"/>
              <a:t>２　「自己病名」を決めよう！</a:t>
            </a:r>
          </a:p>
          <a:p>
            <a:r>
              <a:rPr lang="ja-JP" altLang="en-US" sz="2400" b="1" dirty="0"/>
              <a:t>３　「弱さ」は力</a:t>
            </a:r>
          </a:p>
          <a:p>
            <a:r>
              <a:rPr lang="ja-JP" altLang="en-US" sz="2400" b="1" dirty="0"/>
              <a:t>４　経験は「宝」</a:t>
            </a:r>
          </a:p>
          <a:p>
            <a:r>
              <a:rPr lang="ja-JP" altLang="en-US" sz="2400" b="1" dirty="0"/>
              <a:t>５　「苦労の棚上げ」をする</a:t>
            </a:r>
          </a:p>
          <a:p>
            <a:r>
              <a:rPr lang="ja-JP" altLang="en-US" sz="2400" b="1" dirty="0"/>
              <a:t>６　「見つめる」から「眺める」へ</a:t>
            </a:r>
          </a:p>
          <a:p>
            <a:r>
              <a:rPr lang="ja-JP" altLang="en-US" sz="2400" b="1" dirty="0"/>
              <a:t>７　「考える」ことの回復</a:t>
            </a:r>
          </a:p>
          <a:p>
            <a:r>
              <a:rPr lang="ja-JP" altLang="en-US" sz="2400" b="1" dirty="0"/>
              <a:t>８　「人」と「問題」を分けて考える</a:t>
            </a:r>
          </a:p>
          <a:p>
            <a:r>
              <a:rPr lang="ja-JP" altLang="en-US" sz="2400" b="1" dirty="0"/>
              <a:t>９　主観・反転・“非”常識</a:t>
            </a:r>
          </a:p>
          <a:p>
            <a:endParaRPr lang="en-US" altLang="ja-JP" sz="2400" b="1" dirty="0"/>
          </a:p>
        </p:txBody>
      </p:sp>
      <p:sp>
        <p:nvSpPr>
          <p:cNvPr id="23556" name="コンテンツ プレースホルダ 3"/>
          <p:cNvSpPr>
            <a:spLocks noGrp="1"/>
          </p:cNvSpPr>
          <p:nvPr>
            <p:ph sz="half" idx="4294967295"/>
          </p:nvPr>
        </p:nvSpPr>
        <p:spPr>
          <a:xfrm>
            <a:off x="4284663" y="1357313"/>
            <a:ext cx="4859337" cy="5240337"/>
          </a:xfrm>
        </p:spPr>
        <p:txBody>
          <a:bodyPr/>
          <a:lstStyle/>
          <a:p>
            <a:r>
              <a:rPr lang="en-US" altLang="ja-JP" sz="2400" b="1" dirty="0"/>
              <a:t>10</a:t>
            </a:r>
            <a:r>
              <a:rPr lang="ja-JP" altLang="en-US" sz="2400" b="1" dirty="0"/>
              <a:t>　生活の場は大切な「実験室」</a:t>
            </a:r>
          </a:p>
          <a:p>
            <a:r>
              <a:rPr lang="en-US" altLang="ja-JP" sz="2400" b="1" dirty="0"/>
              <a:t>11</a:t>
            </a:r>
            <a:r>
              <a:rPr lang="ja-JP" altLang="en-US" sz="2400" b="1" dirty="0"/>
              <a:t>　いつでも、どこでも、いつまでも</a:t>
            </a:r>
          </a:p>
          <a:p>
            <a:r>
              <a:rPr lang="en-US" altLang="ja-JP" sz="2400" b="1" dirty="0"/>
              <a:t>12</a:t>
            </a:r>
            <a:r>
              <a:rPr lang="ja-JP" altLang="en-US" sz="2400" b="1" dirty="0"/>
              <a:t>　にもかかわらず笑うこと</a:t>
            </a:r>
          </a:p>
          <a:p>
            <a:pPr>
              <a:buFontTx/>
              <a:buNone/>
            </a:pPr>
            <a:r>
              <a:rPr lang="ja-JP" altLang="en-US" sz="2400" b="1" dirty="0"/>
              <a:t>　　　　　（ユーモア）</a:t>
            </a:r>
          </a:p>
          <a:p>
            <a:r>
              <a:rPr lang="en-US" altLang="ja-JP" sz="2400" b="1" dirty="0"/>
              <a:t>13</a:t>
            </a:r>
            <a:r>
              <a:rPr lang="ja-JP" altLang="en-US" sz="2400" b="1" dirty="0"/>
              <a:t>　「言葉」を変える</a:t>
            </a:r>
          </a:p>
          <a:p>
            <a:r>
              <a:rPr lang="en-US" altLang="ja-JP" sz="2400" b="1" dirty="0"/>
              <a:t>14</a:t>
            </a:r>
            <a:r>
              <a:rPr lang="ja-JP" altLang="en-US" sz="2400" b="1" dirty="0"/>
              <a:t>　「行い」を変える</a:t>
            </a:r>
          </a:p>
          <a:p>
            <a:r>
              <a:rPr lang="en-US" altLang="ja-JP" sz="2400" b="1" dirty="0"/>
              <a:t>15</a:t>
            </a:r>
            <a:r>
              <a:rPr lang="ja-JP" altLang="en-US" sz="2400" b="1" dirty="0"/>
              <a:t>　病気も回復を求めている</a:t>
            </a:r>
          </a:p>
          <a:p>
            <a:r>
              <a:rPr lang="en-US" altLang="ja-JP" sz="2400" b="1" dirty="0"/>
              <a:t>16</a:t>
            </a:r>
            <a:r>
              <a:rPr lang="ja-JP" altLang="en-US" sz="2400" b="1" dirty="0"/>
              <a:t>　当事者研究は頭でしない、足でする</a:t>
            </a:r>
          </a:p>
          <a:p>
            <a:r>
              <a:rPr lang="en-US" altLang="ja-JP" sz="2400" b="1" dirty="0"/>
              <a:t>17</a:t>
            </a:r>
            <a:r>
              <a:rPr lang="ja-JP" altLang="en-US" sz="2400" b="1" dirty="0"/>
              <a:t>　これからも新しい理念が付け加わる</a:t>
            </a:r>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99BDE76-9FF3-4768-A704-DB5B56311E0F}"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E78D7C-A526-4481-A08D-8E56F0AC6FED}" type="slidenum">
              <a:rPr lang="ja-JP" altLang="en-US" sz="1200">
                <a:solidFill>
                  <a:schemeClr val="tx1">
                    <a:tint val="75000"/>
                  </a:schemeClr>
                </a:solidFill>
                <a:latin typeface="+mn-lt"/>
                <a:ea typeface="+mn-ea"/>
              </a:rPr>
              <a:pPr algn="r" fontAlgn="auto">
                <a:spcBef>
                  <a:spcPts val="0"/>
                </a:spcBef>
                <a:spcAft>
                  <a:spcPts val="0"/>
                </a:spcAft>
                <a:defRPr/>
              </a:pPr>
              <a:t>13</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本研究の目的は、浦河</a:t>
            </a:r>
            <a:r>
              <a:rPr kumimoji="1" lang="ja-JP" altLang="en-US" dirty="0" err="1" smtClean="0"/>
              <a:t>べてるの</a:t>
            </a:r>
            <a:r>
              <a:rPr kumimoji="1" lang="ja-JP" altLang="en-US" dirty="0" smtClean="0"/>
              <a:t>家当事者研究の知識創造の過程が</a:t>
            </a:r>
            <a:endParaRPr kumimoji="1" lang="en-US" altLang="ja-JP" dirty="0" smtClean="0"/>
          </a:p>
          <a:p>
            <a:r>
              <a:rPr kumimoji="1" lang="ja-JP" altLang="en-US" dirty="0" smtClean="0"/>
              <a:t>企業活動の分析をとおして生成された組織的知識創造モデルである</a:t>
            </a:r>
            <a:endParaRPr kumimoji="1" lang="en-US" altLang="ja-JP" dirty="0" smtClean="0"/>
          </a:p>
          <a:p>
            <a:r>
              <a:rPr lang="en-US" altLang="ja-JP" dirty="0" smtClean="0"/>
              <a:t>SECI</a:t>
            </a:r>
            <a:r>
              <a:rPr lang="ja-JP" altLang="en-US" dirty="0" smtClean="0"/>
              <a:t>（セキ）モデルと同一の構造を持つかどうかを</a:t>
            </a:r>
            <a:endParaRPr lang="en-US" altLang="ja-JP" dirty="0" smtClean="0"/>
          </a:p>
          <a:p>
            <a:r>
              <a:rPr kumimoji="1" lang="ja-JP" altLang="en-US" dirty="0" smtClean="0"/>
              <a:t>当事者研究の理念の分析を通して</a:t>
            </a:r>
            <a:endParaRPr kumimoji="1" lang="en-US" altLang="ja-JP" dirty="0" smtClean="0"/>
          </a:p>
          <a:p>
            <a:r>
              <a:rPr lang="ja-JP" altLang="en-US" dirty="0" smtClean="0"/>
              <a:t>明らかにすることである。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分析対象：当事者研究の１７項目の理念（</a:t>
            </a:r>
            <a:r>
              <a:rPr kumimoji="1" lang="en-US" altLang="ja-JP" dirty="0" smtClean="0"/>
              <a:t>『</a:t>
            </a:r>
            <a:r>
              <a:rPr kumimoji="1" lang="ja-JP" altLang="en-US" dirty="0" smtClean="0"/>
              <a:t>レッツ！　当事者研究１</a:t>
            </a:r>
            <a:r>
              <a:rPr kumimoji="1" lang="en-US" altLang="ja-JP" dirty="0" smtClean="0"/>
              <a:t>』</a:t>
            </a:r>
            <a:r>
              <a:rPr kumimoji="1" lang="ja-JP" altLang="en-US" dirty="0" smtClean="0"/>
              <a:t>の第二章）</a:t>
            </a:r>
            <a:endParaRPr kumimoji="1" lang="en-US" altLang="ja-JP" dirty="0" smtClean="0"/>
          </a:p>
          <a:p>
            <a:r>
              <a:rPr kumimoji="1" lang="ja-JP" altLang="en-US" dirty="0" smtClean="0"/>
              <a:t>手続き：表２の１７項目が</a:t>
            </a:r>
            <a:r>
              <a:rPr kumimoji="1" lang="en-US" altLang="ja-JP" dirty="0" smtClean="0"/>
              <a:t>SECI</a:t>
            </a:r>
            <a:r>
              <a:rPr kumimoji="1" lang="ja-JP" altLang="en-US" dirty="0" smtClean="0"/>
              <a:t>モデルの</a:t>
            </a:r>
            <a:r>
              <a:rPr kumimoji="1" lang="en-US" altLang="ja-JP" dirty="0" smtClean="0"/>
              <a:t>4</a:t>
            </a:r>
            <a:r>
              <a:rPr kumimoji="1" lang="ja-JP" altLang="en-US" dirty="0" smtClean="0"/>
              <a:t>要素にどれだけ合致するかを評定した。</a:t>
            </a:r>
            <a:endParaRPr kumimoji="1" lang="en-US" altLang="ja-JP" dirty="0" smtClean="0"/>
          </a:p>
          <a:p>
            <a:r>
              <a:rPr lang="ja-JP" altLang="en-US" dirty="0" smtClean="0"/>
              <a:t>評定値から距離行列を作製して、多次元尺度法（</a:t>
            </a:r>
            <a:r>
              <a:rPr lang="en-US" altLang="ja-JP" dirty="0" smtClean="0"/>
              <a:t>MDS</a:t>
            </a:r>
            <a:r>
              <a:rPr lang="ja-JP" altLang="en-US" dirty="0" smtClean="0"/>
              <a:t>）による布置をおこなった。</a:t>
            </a:r>
            <a:endParaRPr lang="en-US" altLang="ja-JP" dirty="0" smtClean="0"/>
          </a:p>
          <a:p>
            <a:r>
              <a:rPr lang="ja-JP" altLang="en-US" dirty="0" smtClean="0"/>
              <a:t>布置図により、</a:t>
            </a:r>
            <a:r>
              <a:rPr lang="en-US" altLang="ja-JP" dirty="0" smtClean="0"/>
              <a:t>4</a:t>
            </a:r>
            <a:r>
              <a:rPr lang="ja-JP" altLang="en-US" dirty="0" smtClean="0"/>
              <a:t>要素（モード）と１７理念の関わりを分析した。</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idx="4294967295"/>
          </p:nvPr>
        </p:nvSpPr>
        <p:spPr/>
        <p:txBody>
          <a:bodyPr/>
          <a:lstStyle/>
          <a:p>
            <a:r>
              <a:rPr lang="ja-JP" altLang="en-US" sz="2800"/>
              <a:t>表２　当事者研究の理念　（べてるしあわせ研究所・向谷地（</a:t>
            </a:r>
            <a:r>
              <a:rPr lang="en-US" altLang="ja-JP" sz="2800"/>
              <a:t>2009</a:t>
            </a:r>
            <a:r>
              <a:rPr lang="ja-JP" altLang="en-US" sz="2800"/>
              <a:t>）より作成）</a:t>
            </a:r>
          </a:p>
        </p:txBody>
      </p:sp>
      <p:sp>
        <p:nvSpPr>
          <p:cNvPr id="23555" name="コンテンツ プレースホルダ 2"/>
          <p:cNvSpPr>
            <a:spLocks noGrp="1"/>
          </p:cNvSpPr>
          <p:nvPr>
            <p:ph sz="half" idx="4294967295"/>
          </p:nvPr>
        </p:nvSpPr>
        <p:spPr>
          <a:xfrm>
            <a:off x="0" y="1341438"/>
            <a:ext cx="4495800" cy="5256212"/>
          </a:xfrm>
        </p:spPr>
        <p:txBody>
          <a:bodyPr/>
          <a:lstStyle/>
          <a:p>
            <a:r>
              <a:rPr lang="ja-JP" altLang="en-US" sz="2400" b="1" dirty="0"/>
              <a:t>１　自分自身で、ともに！</a:t>
            </a:r>
          </a:p>
          <a:p>
            <a:r>
              <a:rPr lang="ja-JP" altLang="en-US" sz="2400" b="1" dirty="0"/>
              <a:t>２　「自己病名」を決めよう！</a:t>
            </a:r>
          </a:p>
          <a:p>
            <a:r>
              <a:rPr lang="ja-JP" altLang="en-US" sz="2400" b="1" dirty="0"/>
              <a:t>３　「弱さ」は力</a:t>
            </a:r>
          </a:p>
          <a:p>
            <a:r>
              <a:rPr lang="ja-JP" altLang="en-US" sz="2400" b="1" dirty="0"/>
              <a:t>４　経験は「宝」</a:t>
            </a:r>
          </a:p>
          <a:p>
            <a:r>
              <a:rPr lang="ja-JP" altLang="en-US" sz="2400" b="1" dirty="0"/>
              <a:t>５　「苦労の棚上げ」をする</a:t>
            </a:r>
          </a:p>
          <a:p>
            <a:r>
              <a:rPr lang="ja-JP" altLang="en-US" sz="2400" b="1" dirty="0"/>
              <a:t>６　「見つめる」から「眺める」へ</a:t>
            </a:r>
          </a:p>
          <a:p>
            <a:r>
              <a:rPr lang="ja-JP" altLang="en-US" sz="2400" b="1" dirty="0"/>
              <a:t>７　「考える」ことの回復</a:t>
            </a:r>
          </a:p>
          <a:p>
            <a:r>
              <a:rPr lang="ja-JP" altLang="en-US" sz="2400" b="1" dirty="0"/>
              <a:t>８　「人」と「問題」を分けて考える</a:t>
            </a:r>
          </a:p>
          <a:p>
            <a:r>
              <a:rPr lang="ja-JP" altLang="en-US" sz="2400" b="1" dirty="0"/>
              <a:t>９　主観・反転・“非”常識</a:t>
            </a:r>
          </a:p>
          <a:p>
            <a:endParaRPr lang="en-US" altLang="ja-JP" sz="2400" b="1" dirty="0"/>
          </a:p>
        </p:txBody>
      </p:sp>
      <p:sp>
        <p:nvSpPr>
          <p:cNvPr id="23556" name="コンテンツ プレースホルダ 3"/>
          <p:cNvSpPr>
            <a:spLocks noGrp="1"/>
          </p:cNvSpPr>
          <p:nvPr>
            <p:ph sz="half" idx="4294967295"/>
          </p:nvPr>
        </p:nvSpPr>
        <p:spPr>
          <a:xfrm>
            <a:off x="4284663" y="1357313"/>
            <a:ext cx="4859337" cy="5240337"/>
          </a:xfrm>
        </p:spPr>
        <p:txBody>
          <a:bodyPr/>
          <a:lstStyle/>
          <a:p>
            <a:r>
              <a:rPr lang="en-US" altLang="ja-JP" sz="2400" b="1" dirty="0"/>
              <a:t>10</a:t>
            </a:r>
            <a:r>
              <a:rPr lang="ja-JP" altLang="en-US" sz="2400" b="1" dirty="0"/>
              <a:t>　生活の場は大切な「実験室」</a:t>
            </a:r>
          </a:p>
          <a:p>
            <a:r>
              <a:rPr lang="en-US" altLang="ja-JP" sz="2400" b="1" dirty="0"/>
              <a:t>11</a:t>
            </a:r>
            <a:r>
              <a:rPr lang="ja-JP" altLang="en-US" sz="2400" b="1" dirty="0"/>
              <a:t>　いつでも、どこでも、いつまでも</a:t>
            </a:r>
          </a:p>
          <a:p>
            <a:r>
              <a:rPr lang="en-US" altLang="ja-JP" sz="2400" b="1" dirty="0"/>
              <a:t>12</a:t>
            </a:r>
            <a:r>
              <a:rPr lang="ja-JP" altLang="en-US" sz="2400" b="1" dirty="0"/>
              <a:t>　にもかかわらず笑うこと</a:t>
            </a:r>
          </a:p>
          <a:p>
            <a:pPr>
              <a:buFontTx/>
              <a:buNone/>
            </a:pPr>
            <a:r>
              <a:rPr lang="ja-JP" altLang="en-US" sz="2400" b="1" dirty="0"/>
              <a:t>　　　　　（ユーモア）</a:t>
            </a:r>
          </a:p>
          <a:p>
            <a:r>
              <a:rPr lang="en-US" altLang="ja-JP" sz="2400" b="1" dirty="0"/>
              <a:t>13</a:t>
            </a:r>
            <a:r>
              <a:rPr lang="ja-JP" altLang="en-US" sz="2400" b="1" dirty="0"/>
              <a:t>　「言葉」を変える</a:t>
            </a:r>
          </a:p>
          <a:p>
            <a:r>
              <a:rPr lang="en-US" altLang="ja-JP" sz="2400" b="1" dirty="0"/>
              <a:t>14</a:t>
            </a:r>
            <a:r>
              <a:rPr lang="ja-JP" altLang="en-US" sz="2400" b="1" dirty="0"/>
              <a:t>　「行い」を変える</a:t>
            </a:r>
          </a:p>
          <a:p>
            <a:r>
              <a:rPr lang="en-US" altLang="ja-JP" sz="2400" b="1" dirty="0"/>
              <a:t>15</a:t>
            </a:r>
            <a:r>
              <a:rPr lang="ja-JP" altLang="en-US" sz="2400" b="1" dirty="0"/>
              <a:t>　病気も回復を求めている</a:t>
            </a:r>
          </a:p>
          <a:p>
            <a:r>
              <a:rPr lang="en-US" altLang="ja-JP" sz="2400" b="1" dirty="0"/>
              <a:t>16</a:t>
            </a:r>
            <a:r>
              <a:rPr lang="ja-JP" altLang="en-US" sz="2400" b="1" dirty="0"/>
              <a:t>　当事者研究は頭でしない、足でする</a:t>
            </a:r>
          </a:p>
          <a:p>
            <a:r>
              <a:rPr lang="en-US" altLang="ja-JP" sz="2400" b="1" dirty="0"/>
              <a:t>17</a:t>
            </a:r>
            <a:r>
              <a:rPr lang="ja-JP" altLang="en-US" sz="2400" b="1" dirty="0"/>
              <a:t>　これからも新しい理念が付け加わる</a:t>
            </a:r>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99BDE76-9FF3-4768-A704-DB5B56311E0F}"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E78D7C-A526-4481-A08D-8E56F0AC6FED}" type="slidenum">
              <a:rPr lang="ja-JP" altLang="en-US" sz="1200">
                <a:solidFill>
                  <a:schemeClr val="tx1">
                    <a:tint val="75000"/>
                  </a:schemeClr>
                </a:solidFill>
                <a:latin typeface="+mn-lt"/>
                <a:ea typeface="+mn-ea"/>
              </a:rPr>
              <a:pPr algn="r" fontAlgn="auto">
                <a:spcBef>
                  <a:spcPts val="0"/>
                </a:spcBef>
                <a:spcAft>
                  <a:spcPts val="0"/>
                </a:spcAft>
                <a:defRPr/>
              </a:pPr>
              <a:t>16</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2"/>
          <p:cNvPicPr>
            <a:picLocks noChangeAspect="1" noChangeArrowheads="1"/>
          </p:cNvPicPr>
          <p:nvPr/>
        </p:nvPicPr>
        <p:blipFill>
          <a:blip r:embed="rId3"/>
          <a:srcRect/>
          <a:stretch>
            <a:fillRect/>
          </a:stretch>
        </p:blipFill>
        <p:spPr bwMode="auto">
          <a:xfrm>
            <a:off x="0" y="1428736"/>
            <a:ext cx="9144000" cy="5643563"/>
          </a:xfrm>
          <a:prstGeom prst="rect">
            <a:avLst/>
          </a:prstGeom>
          <a:noFill/>
          <a:ln>
            <a:solidFill>
              <a:srgbClr val="FFFF00"/>
            </a:solidFill>
          </a:ln>
        </p:spPr>
      </p:pic>
      <p:sp>
        <p:nvSpPr>
          <p:cNvPr id="25602" name="タイトル 4"/>
          <p:cNvSpPr>
            <a:spLocks noGrp="1"/>
          </p:cNvSpPr>
          <p:nvPr>
            <p:ph type="title" idx="4294967295"/>
          </p:nvPr>
        </p:nvSpPr>
        <p:spPr>
          <a:xfrm>
            <a:off x="214313" y="274638"/>
            <a:ext cx="8472487" cy="1439862"/>
          </a:xfrm>
        </p:spPr>
        <p:txBody>
          <a:bodyPr/>
          <a:lstStyle/>
          <a:p>
            <a:r>
              <a:rPr lang="ja-JP" altLang="en-US" sz="2800"/>
              <a:t>図３　多次元尺度法（</a:t>
            </a:r>
            <a:r>
              <a:rPr lang="en-US" altLang="ja-JP" sz="2800"/>
              <a:t>MDS</a:t>
            </a:r>
            <a:r>
              <a:rPr lang="ja-JP" altLang="en-US" sz="2800"/>
              <a:t>）による当事者研究の理念の布置図</a:t>
            </a:r>
            <a:br>
              <a:rPr lang="ja-JP" altLang="en-US" sz="2800"/>
            </a:br>
            <a:r>
              <a:rPr lang="ja-JP" altLang="en-US" sz="2800"/>
              <a:t>　　　（数字は表２の当事者研究の理念の番号を表す）</a:t>
            </a:r>
            <a:br>
              <a:rPr lang="ja-JP" altLang="en-US" sz="2800"/>
            </a:br>
            <a:endParaRPr lang="ja-JP" altLang="en-US" sz="2800"/>
          </a:p>
        </p:txBody>
      </p:sp>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6D0561C-A9D8-4AA3-82B2-BD7BC077AAC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98FF26-2792-425C-AE2F-7B3998E492F8}" type="slidenum">
              <a:rPr lang="ja-JP" altLang="en-US" sz="1200">
                <a:solidFill>
                  <a:schemeClr val="tx1">
                    <a:tint val="75000"/>
                  </a:schemeClr>
                </a:solidFill>
                <a:latin typeface="+mn-lt"/>
                <a:ea typeface="+mn-ea"/>
              </a:rPr>
              <a:pPr algn="r" fontAlgn="auto">
                <a:spcBef>
                  <a:spcPts val="0"/>
                </a:spcBef>
                <a:spcAft>
                  <a:spcPts val="0"/>
                </a:spcAft>
                <a:defRPr/>
              </a:pPr>
              <a:t>17</a:t>
            </a:fld>
            <a:endParaRPr lang="ja-JP" altLang="en-US" sz="1200">
              <a:solidFill>
                <a:schemeClr val="tx1">
                  <a:tint val="75000"/>
                </a:schemeClr>
              </a:solidFill>
              <a:latin typeface="+mn-lt"/>
              <a:ea typeface="+mn-ea"/>
            </a:endParaRPr>
          </a:p>
        </p:txBody>
      </p:sp>
      <p:sp>
        <p:nvSpPr>
          <p:cNvPr id="6" name="円/楕円 5"/>
          <p:cNvSpPr/>
          <p:nvPr/>
        </p:nvSpPr>
        <p:spPr>
          <a:xfrm>
            <a:off x="1285852" y="2643182"/>
            <a:ext cx="2214578" cy="1285884"/>
          </a:xfrm>
          <a:prstGeom prst="ellipse">
            <a:avLst/>
          </a:prstGeom>
          <a:solidFill>
            <a:srgbClr val="00B0F0">
              <a:alpha val="56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2"/>
          <p:cNvSpPr>
            <a:spLocks noGrp="1"/>
          </p:cNvSpPr>
          <p:nvPr>
            <p:ph type="title" idx="4294967295"/>
          </p:nvPr>
        </p:nvSpPr>
        <p:spPr/>
        <p:txBody>
          <a:bodyPr/>
          <a:lstStyle/>
          <a:p>
            <a:r>
              <a:rPr lang="ja-JP" altLang="en-US"/>
              <a:t>（１）「共同化」　</a:t>
            </a:r>
            <a:r>
              <a:rPr lang="en-US" altLang="ja-JP"/>
              <a:t>Syncronization</a:t>
            </a:r>
            <a:br>
              <a:rPr lang="en-US" altLang="ja-JP"/>
            </a:br>
            <a:r>
              <a:rPr lang="ja-JP" altLang="en-US"/>
              <a:t>暗黙知の共有</a:t>
            </a:r>
          </a:p>
        </p:txBody>
      </p:sp>
      <p:sp>
        <p:nvSpPr>
          <p:cNvPr id="27651" name="コンテンツ プレースホルダ 3"/>
          <p:cNvSpPr>
            <a:spLocks noGrp="1"/>
          </p:cNvSpPr>
          <p:nvPr>
            <p:ph idx="4294967295"/>
          </p:nvPr>
        </p:nvSpPr>
        <p:spPr/>
        <p:txBody>
          <a:bodyPr/>
          <a:lstStyle/>
          <a:p>
            <a:r>
              <a:rPr lang="ja-JP" altLang="en-US"/>
              <a:t>１　自分自身で、ともに！</a:t>
            </a:r>
          </a:p>
          <a:p>
            <a:r>
              <a:rPr lang="ja-JP" altLang="en-US"/>
              <a:t>２　「自己病名」を決めよう！</a:t>
            </a:r>
          </a:p>
          <a:p>
            <a:r>
              <a:rPr lang="ja-JP" altLang="en-US"/>
              <a:t>３　「弱さ」は力</a:t>
            </a:r>
          </a:p>
          <a:p>
            <a:r>
              <a:rPr lang="ja-JP" altLang="en-US"/>
              <a:t>４　経験は「宝」</a:t>
            </a:r>
          </a:p>
          <a:p>
            <a:r>
              <a:rPr lang="ja-JP" altLang="en-US"/>
              <a:t>５　「苦労の棚上げ」をする</a:t>
            </a:r>
          </a:p>
          <a:p>
            <a:pPr>
              <a:buFontTx/>
              <a:buNone/>
            </a:pPr>
            <a:endParaRPr lang="ja-JP" altLang="en-US"/>
          </a:p>
          <a:p>
            <a:pPr>
              <a:buFontTx/>
              <a:buNone/>
            </a:pPr>
            <a:r>
              <a:rPr lang="ja-JP" altLang="en-US"/>
              <a:t>苦労を共有・共感する</a:t>
            </a:r>
          </a:p>
          <a:p>
            <a:endParaRPr lang="en-US" altLang="ja-JP"/>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4F809512-F228-4099-B5B7-A45062A185B9}"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905654-09A7-43D1-9A4D-DE6384E32F94}" type="slidenum">
              <a:rPr lang="ja-JP" altLang="en-US" sz="1200">
                <a:solidFill>
                  <a:schemeClr val="tx1">
                    <a:tint val="75000"/>
                  </a:schemeClr>
                </a:solidFill>
                <a:latin typeface="+mn-lt"/>
                <a:ea typeface="+mn-ea"/>
              </a:rPr>
              <a:pPr algn="r" fontAlgn="auto">
                <a:spcBef>
                  <a:spcPts val="0"/>
                </a:spcBef>
                <a:spcAft>
                  <a:spcPts val="0"/>
                </a:spcAft>
                <a:defRPr/>
              </a:pPr>
              <a:t>18</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4"/>
          <p:cNvSpPr>
            <a:spLocks noGrp="1"/>
          </p:cNvSpPr>
          <p:nvPr>
            <p:ph type="title" idx="4294967295"/>
          </p:nvPr>
        </p:nvSpPr>
        <p:spPr>
          <a:xfrm>
            <a:off x="214313" y="274638"/>
            <a:ext cx="8472487" cy="1439862"/>
          </a:xfrm>
        </p:spPr>
        <p:txBody>
          <a:bodyPr/>
          <a:lstStyle/>
          <a:p>
            <a:r>
              <a:rPr lang="ja-JP" altLang="en-US" sz="2800"/>
              <a:t>図３　多次元尺度法（</a:t>
            </a:r>
            <a:r>
              <a:rPr lang="en-US" altLang="ja-JP" sz="2800"/>
              <a:t>MDS</a:t>
            </a:r>
            <a:r>
              <a:rPr lang="ja-JP" altLang="en-US" sz="2800"/>
              <a:t>）による当事者研究の理念の布置図</a:t>
            </a:r>
            <a:br>
              <a:rPr lang="ja-JP" altLang="en-US" sz="2800"/>
            </a:br>
            <a:r>
              <a:rPr lang="ja-JP" altLang="en-US" sz="2800"/>
              <a:t>　　　（数字は表２の当事者研究の理念の番号を表す）</a:t>
            </a:r>
            <a:br>
              <a:rPr lang="ja-JP" altLang="en-US" sz="2800"/>
            </a:br>
            <a:endParaRPr lang="ja-JP" altLang="en-US" sz="2800"/>
          </a:p>
        </p:txBody>
      </p:sp>
      <p:pic>
        <p:nvPicPr>
          <p:cNvPr id="25603" name="Picture 2"/>
          <p:cNvPicPr>
            <a:picLocks noChangeAspect="1" noChangeArrowheads="1"/>
          </p:cNvPicPr>
          <p:nvPr/>
        </p:nvPicPr>
        <p:blipFill>
          <a:blip r:embed="rId3"/>
          <a:srcRect/>
          <a:stretch>
            <a:fillRect/>
          </a:stretch>
        </p:blipFill>
        <p:spPr bwMode="auto">
          <a:xfrm>
            <a:off x="0" y="1571625"/>
            <a:ext cx="9144000" cy="5643563"/>
          </a:xfrm>
          <a:prstGeom prst="rect">
            <a:avLst/>
          </a:prstGeom>
          <a:noFill/>
          <a:ln w="9525">
            <a:noFill/>
            <a:miter lim="800000"/>
            <a:headEnd/>
            <a:tailEnd/>
          </a:ln>
        </p:spPr>
      </p:pic>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6D0561C-A9D8-4AA3-82B2-BD7BC077AAC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98FF26-2792-425C-AE2F-7B3998E492F8}" type="slidenum">
              <a:rPr lang="ja-JP" altLang="en-US" sz="1200">
                <a:solidFill>
                  <a:schemeClr val="tx1">
                    <a:tint val="75000"/>
                  </a:schemeClr>
                </a:solidFill>
                <a:latin typeface="+mn-lt"/>
                <a:ea typeface="+mn-ea"/>
              </a:rPr>
              <a:pPr algn="r" fontAlgn="auto">
                <a:spcBef>
                  <a:spcPts val="0"/>
                </a:spcBef>
                <a:spcAft>
                  <a:spcPts val="0"/>
                </a:spcAft>
                <a:defRPr/>
              </a:pPr>
              <a:t>19</a:t>
            </a:fld>
            <a:endParaRPr lang="ja-JP" altLang="en-US" sz="1200">
              <a:solidFill>
                <a:schemeClr val="tx1">
                  <a:tint val="75000"/>
                </a:schemeClr>
              </a:solidFill>
              <a:latin typeface="+mn-lt"/>
              <a:ea typeface="+mn-ea"/>
            </a:endParaRPr>
          </a:p>
        </p:txBody>
      </p:sp>
      <p:sp>
        <p:nvSpPr>
          <p:cNvPr id="6" name="円/楕円 5"/>
          <p:cNvSpPr/>
          <p:nvPr/>
        </p:nvSpPr>
        <p:spPr>
          <a:xfrm rot="2068060">
            <a:off x="4517241" y="2398392"/>
            <a:ext cx="1048665" cy="831546"/>
          </a:xfrm>
          <a:prstGeom prst="ellipse">
            <a:avLst/>
          </a:prstGeom>
          <a:solidFill>
            <a:srgbClr val="FF0000">
              <a:alpha val="4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85750"/>
            <a:ext cx="9144000" cy="4656138"/>
          </a:xfrm>
        </p:spPr>
        <p:txBody>
          <a:bodyPr>
            <a:normAutofit fontScale="90000"/>
          </a:bodyPr>
          <a:lstStyle/>
          <a:p>
            <a:r>
              <a:rPr lang="ja-JP" altLang="en-US" sz="3600" dirty="0" smtClean="0"/>
              <a:t>前回の発表＝</a:t>
            </a:r>
            <a:r>
              <a:rPr lang="en-US" altLang="ja-JP" sz="3600" dirty="0" smtClean="0"/>
              <a:t/>
            </a:r>
            <a:br>
              <a:rPr lang="en-US" altLang="ja-JP" sz="3600" dirty="0" smtClean="0"/>
            </a:br>
            <a:r>
              <a:rPr lang="ja-JP" altLang="en-US" sz="3600" dirty="0" smtClean="0"/>
              <a:t>「</a:t>
            </a:r>
            <a:r>
              <a:rPr lang="ja-JP" altLang="en-US" sz="3600" dirty="0"/>
              <a:t>自分自身で、共に」という当事者研究が開く世界</a:t>
            </a:r>
            <a:br>
              <a:rPr lang="ja-JP" altLang="en-US" sz="3600" dirty="0"/>
            </a:br>
            <a:r>
              <a:rPr lang="en-US" altLang="ja-JP" sz="3600" dirty="0"/>
              <a:t>―</a:t>
            </a:r>
            <a:r>
              <a:rPr lang="ja-JP" altLang="en-US" sz="3600" dirty="0"/>
              <a:t>知識創造モデルの観点からー</a:t>
            </a:r>
            <a:r>
              <a:rPr lang="ja-JP" altLang="en-US" sz="4000" dirty="0"/>
              <a:t/>
            </a:r>
            <a:br>
              <a:rPr lang="ja-JP" altLang="en-US" sz="4000" dirty="0"/>
            </a:br>
            <a:r>
              <a:rPr lang="ja-JP" altLang="en-US" sz="2800" dirty="0"/>
              <a:t>◯いとうたけひこ</a:t>
            </a:r>
            <a:r>
              <a:rPr lang="en-US" altLang="ja-JP" sz="2800" dirty="0"/>
              <a:t>(</a:t>
            </a:r>
            <a:r>
              <a:rPr lang="ja-JP" altLang="en-US" sz="2800" dirty="0"/>
              <a:t>いとう　たけひこ</a:t>
            </a:r>
            <a:r>
              <a:rPr lang="en-US" altLang="ja-JP" sz="2800" dirty="0"/>
              <a:t>) </a:t>
            </a:r>
            <a:r>
              <a:rPr lang="ja-JP" altLang="en-US" sz="2800" baseline="30000" dirty="0"/>
              <a:t>（１）</a:t>
            </a:r>
            <a:r>
              <a:rPr lang="ja-JP" altLang="en-US" sz="2800" dirty="0"/>
              <a:t/>
            </a:r>
            <a:br>
              <a:rPr lang="ja-JP" altLang="en-US" sz="2800" dirty="0"/>
            </a:br>
            <a:r>
              <a:rPr lang="ja-JP" altLang="en-US" sz="2800" dirty="0"/>
              <a:t>小平朋江（こだいら　ともえ）</a:t>
            </a:r>
            <a:r>
              <a:rPr lang="ja-JP" altLang="en-US" sz="2800" baseline="30000" dirty="0"/>
              <a:t>（２）</a:t>
            </a:r>
            <a:r>
              <a:rPr lang="ja-JP" altLang="en-US" sz="2800" dirty="0"/>
              <a:t/>
            </a:r>
            <a:br>
              <a:rPr lang="ja-JP" altLang="en-US" sz="2800" dirty="0"/>
            </a:br>
            <a:r>
              <a:rPr lang="ja-JP" altLang="en-US" sz="2800" dirty="0"/>
              <a:t>向谷地生良（むかいやち　いくよし）</a:t>
            </a:r>
            <a:r>
              <a:rPr lang="ja-JP" altLang="en-US" sz="2800" baseline="30000" dirty="0"/>
              <a:t>（３）</a:t>
            </a:r>
            <a:r>
              <a:rPr lang="ja-JP" altLang="en-US" sz="2400" dirty="0"/>
              <a:t/>
            </a:r>
            <a:br>
              <a:rPr lang="ja-JP" altLang="en-US" sz="2400" dirty="0"/>
            </a:br>
            <a:r>
              <a:rPr lang="ja-JP" altLang="en-US" sz="2400" dirty="0"/>
              <a:t>（１）和光大学現代人間学部心理教育学科</a:t>
            </a:r>
            <a:br>
              <a:rPr lang="ja-JP" altLang="en-US" sz="2400" dirty="0"/>
            </a:br>
            <a:r>
              <a:rPr lang="ja-JP" altLang="en-US" sz="2400" dirty="0"/>
              <a:t>（２）聖隷クリストファー大学看護学部看護学科</a:t>
            </a:r>
            <a:br>
              <a:rPr lang="ja-JP" altLang="en-US" sz="2400" dirty="0"/>
            </a:br>
            <a:r>
              <a:rPr lang="ja-JP" altLang="en-US" sz="2400" dirty="0"/>
              <a:t>（３）北海道医療大学看援福祉学部臨床福祉学科／</a:t>
            </a:r>
            <a:br>
              <a:rPr lang="ja-JP" altLang="en-US" sz="2400" dirty="0"/>
            </a:br>
            <a:r>
              <a:rPr lang="ja-JP" altLang="en-US" sz="2400" dirty="0"/>
              <a:t>社会福祉法人浦河べてるの家</a:t>
            </a:r>
            <a:r>
              <a:rPr lang="ja-JP" altLang="en-US" sz="3200" dirty="0"/>
              <a:t/>
            </a:r>
            <a:br>
              <a:rPr lang="ja-JP" altLang="en-US" sz="3200" dirty="0"/>
            </a:br>
            <a:endParaRPr lang="ja-JP" altLang="en-US" sz="4000" dirty="0"/>
          </a:p>
        </p:txBody>
      </p:sp>
      <p:sp>
        <p:nvSpPr>
          <p:cNvPr id="3" name="サブタイトル 2"/>
          <p:cNvSpPr>
            <a:spLocks noGrp="1"/>
          </p:cNvSpPr>
          <p:nvPr>
            <p:ph type="subTitle" idx="4294967295"/>
          </p:nvPr>
        </p:nvSpPr>
        <p:spPr>
          <a:xfrm>
            <a:off x="428625" y="4929188"/>
            <a:ext cx="8501063" cy="1752600"/>
          </a:xfrm>
        </p:spPr>
        <p:txBody>
          <a:bodyPr>
            <a:normAutofit/>
          </a:bodyPr>
          <a:lstStyle/>
          <a:p>
            <a:pPr marL="0" indent="0" algn="ctr">
              <a:lnSpc>
                <a:spcPct val="80000"/>
              </a:lnSpc>
              <a:buFontTx/>
              <a:buNone/>
            </a:pPr>
            <a:r>
              <a:rPr lang="ja-JP" altLang="en-US" sz="2200"/>
              <a:t>一般演題⑭　心理教育 家族教室ネットワーク第</a:t>
            </a:r>
            <a:r>
              <a:rPr lang="en-US" altLang="ja-JP" sz="2200"/>
              <a:t>14</a:t>
            </a:r>
            <a:r>
              <a:rPr lang="ja-JP" altLang="en-US" sz="2200"/>
              <a:t>回研究集会</a:t>
            </a:r>
          </a:p>
          <a:p>
            <a:pPr marL="0" indent="0" algn="ctr">
              <a:lnSpc>
                <a:spcPct val="80000"/>
              </a:lnSpc>
              <a:buFontTx/>
              <a:buNone/>
            </a:pPr>
            <a:r>
              <a:rPr lang="en-US" altLang="ja-JP" sz="2200"/>
              <a:t>2011</a:t>
            </a:r>
            <a:r>
              <a:rPr lang="ja-JP" altLang="en-US" sz="2200"/>
              <a:t>年（平成</a:t>
            </a:r>
            <a:r>
              <a:rPr lang="en-US" altLang="ja-JP" sz="2200"/>
              <a:t>23</a:t>
            </a:r>
            <a:r>
              <a:rPr lang="ja-JP" altLang="en-US" sz="2200"/>
              <a:t>年）</a:t>
            </a:r>
            <a:r>
              <a:rPr lang="en-US" altLang="ja-JP" sz="2200"/>
              <a:t>2</a:t>
            </a:r>
            <a:r>
              <a:rPr lang="ja-JP" altLang="en-US" sz="2200"/>
              <a:t>月</a:t>
            </a:r>
            <a:r>
              <a:rPr lang="en-US" altLang="ja-JP" sz="2200"/>
              <a:t>24</a:t>
            </a:r>
            <a:r>
              <a:rPr lang="ja-JP" altLang="en-US" sz="2200"/>
              <a:t>日</a:t>
            </a:r>
            <a:r>
              <a:rPr lang="en-US" altLang="ja-JP" sz="2200"/>
              <a:t>(</a:t>
            </a:r>
            <a:r>
              <a:rPr lang="ja-JP" altLang="en-US" sz="2200"/>
              <a:t>木</a:t>
            </a:r>
            <a:r>
              <a:rPr lang="en-US" altLang="ja-JP" sz="2200"/>
              <a:t>)</a:t>
            </a:r>
            <a:r>
              <a:rPr lang="ja-JP" altLang="en-US" sz="2200"/>
              <a:t>～</a:t>
            </a:r>
            <a:r>
              <a:rPr lang="en-US" altLang="ja-JP" sz="2200"/>
              <a:t>25</a:t>
            </a:r>
            <a:r>
              <a:rPr lang="ja-JP" altLang="en-US" sz="2200"/>
              <a:t>日（金）</a:t>
            </a:r>
          </a:p>
          <a:p>
            <a:pPr marL="0" indent="0" algn="ctr">
              <a:lnSpc>
                <a:spcPct val="80000"/>
              </a:lnSpc>
              <a:buFontTx/>
              <a:buNone/>
            </a:pPr>
            <a:r>
              <a:rPr lang="ja-JP" altLang="en-US" sz="2200"/>
              <a:t>京王プラザホテル　第六会場（御岳）</a:t>
            </a:r>
          </a:p>
          <a:p>
            <a:pPr marL="0" indent="0" algn="ctr">
              <a:lnSpc>
                <a:spcPct val="80000"/>
              </a:lnSpc>
              <a:buFontTx/>
              <a:buNone/>
            </a:pPr>
            <a:r>
              <a:rPr lang="ja-JP" altLang="en-US" sz="2200"/>
              <a:t>　　発表日時：</a:t>
            </a:r>
            <a:r>
              <a:rPr lang="ja-JP" altLang="en-US" sz="2200" u="sng"/>
              <a:t>　２月２５日（金）　１０：４５～１１：００　</a:t>
            </a:r>
            <a:endParaRPr lang="ja-JP" altLang="en-US" sz="2200"/>
          </a:p>
          <a:p>
            <a:pPr marL="0" indent="0" algn="ctr">
              <a:lnSpc>
                <a:spcPct val="80000"/>
              </a:lnSpc>
              <a:buFontTx/>
              <a:buNone/>
            </a:pPr>
            <a:r>
              <a:rPr lang="ja-JP" altLang="en-US" sz="2200"/>
              <a:t>　　　発表</a:t>
            </a:r>
            <a:r>
              <a:rPr lang="en-US" altLang="ja-JP" sz="2200"/>
              <a:t>10</a:t>
            </a:r>
            <a:r>
              <a:rPr lang="ja-JP" altLang="en-US" sz="2200"/>
              <a:t>分　質疑応答</a:t>
            </a:r>
            <a:r>
              <a:rPr lang="en-US" altLang="ja-JP" sz="2200"/>
              <a:t>5</a:t>
            </a:r>
            <a:r>
              <a:rPr lang="ja-JP" altLang="en-US" sz="2200"/>
              <a:t>分</a:t>
            </a:r>
          </a:p>
          <a:p>
            <a:pPr marL="0" indent="0" algn="ctr">
              <a:lnSpc>
                <a:spcPct val="80000"/>
              </a:lnSpc>
              <a:buFontTx/>
              <a:buNone/>
            </a:pPr>
            <a:endParaRPr lang="en-US" altLang="ja-JP" sz="2200">
              <a:solidFill>
                <a:srgbClr val="898989"/>
              </a:solidFill>
            </a:endParaRPr>
          </a:p>
        </p:txBody>
      </p:sp>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8A9BC276-F5B1-46A2-9B6B-5D321F06F36E}"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56832EB-4A8C-400C-A373-C7C79643C174}" type="slidenum">
              <a:rPr lang="ja-JP" altLang="en-US" sz="1200">
                <a:solidFill>
                  <a:schemeClr val="tx1">
                    <a:tint val="75000"/>
                  </a:schemeClr>
                </a:solidFill>
                <a:latin typeface="+mn-lt"/>
                <a:ea typeface="+mn-ea"/>
              </a:rPr>
              <a:pPr algn="r" fontAlgn="auto">
                <a:spcBef>
                  <a:spcPts val="0"/>
                </a:spcBef>
                <a:spcAft>
                  <a:spcPts val="0"/>
                </a:spcAft>
                <a:defRPr/>
              </a:pPr>
              <a:t>2</a:t>
            </a:fld>
            <a:endParaRPr lang="ja-JP" altLang="en-US" sz="1200">
              <a:solidFill>
                <a:schemeClr val="tx1">
                  <a:tint val="75000"/>
                </a:schemeClr>
              </a:solidFill>
              <a:latin typeface="+mn-lt"/>
              <a:ea typeface="+mn-ea"/>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2"/>
          <p:cNvSpPr>
            <a:spLocks noGrp="1"/>
          </p:cNvSpPr>
          <p:nvPr>
            <p:ph type="title" idx="4294967295"/>
          </p:nvPr>
        </p:nvSpPr>
        <p:spPr/>
        <p:txBody>
          <a:bodyPr/>
          <a:lstStyle/>
          <a:p>
            <a:r>
              <a:rPr lang="ja-JP" altLang="en-US"/>
              <a:t>（２）「表出化」</a:t>
            </a:r>
            <a:r>
              <a:rPr lang="en-US" altLang="ja-JP"/>
              <a:t>Externalization</a:t>
            </a:r>
            <a:br>
              <a:rPr lang="en-US" altLang="ja-JP"/>
            </a:br>
            <a:r>
              <a:rPr lang="ja-JP" altLang="en-US"/>
              <a:t>暗黙知から形式知へ</a:t>
            </a:r>
          </a:p>
        </p:txBody>
      </p:sp>
      <p:sp>
        <p:nvSpPr>
          <p:cNvPr id="29699" name="コンテンツ プレースホルダ 3"/>
          <p:cNvSpPr>
            <a:spLocks noGrp="1"/>
          </p:cNvSpPr>
          <p:nvPr>
            <p:ph idx="4294967295"/>
          </p:nvPr>
        </p:nvSpPr>
        <p:spPr/>
        <p:txBody>
          <a:bodyPr/>
          <a:lstStyle/>
          <a:p>
            <a:r>
              <a:rPr lang="ja-JP" altLang="en-US"/>
              <a:t>６　「見つめる」から「眺める」へ</a:t>
            </a:r>
          </a:p>
          <a:p>
            <a:r>
              <a:rPr lang="ja-JP" altLang="en-US"/>
              <a:t>８　「人」と「問題」を分けて考える</a:t>
            </a:r>
          </a:p>
          <a:p>
            <a:pPr>
              <a:buFontTx/>
              <a:buNone/>
            </a:pPr>
            <a:endParaRPr lang="ja-JP" altLang="en-US"/>
          </a:p>
          <a:p>
            <a:pPr>
              <a:buFontTx/>
              <a:buNone/>
            </a:pPr>
            <a:r>
              <a:rPr lang="ja-JP" altLang="en-US"/>
              <a:t>ホワイトボードの活用：</a:t>
            </a:r>
          </a:p>
          <a:p>
            <a:pPr>
              <a:buFontTx/>
              <a:buNone/>
            </a:pPr>
            <a:r>
              <a:rPr lang="ja-JP" altLang="en-US"/>
              <a:t>　　グラフ、イラスト、図示</a:t>
            </a:r>
          </a:p>
          <a:p>
            <a:pPr>
              <a:buFontTx/>
              <a:buNone/>
            </a:pPr>
            <a:r>
              <a:rPr lang="ja-JP" altLang="en-US"/>
              <a:t>もやもやを言葉にする</a:t>
            </a:r>
          </a:p>
          <a:p>
            <a:pPr>
              <a:buFontTx/>
              <a:buNone/>
            </a:pPr>
            <a:endParaRPr lang="en-US" altLang="ja-JP"/>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8F0ACBD8-08B8-47F7-B26F-97ED42F57AB7}"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B8656A-E402-4D66-A4D3-FE65C5461C69}" type="slidenum">
              <a:rPr lang="ja-JP" altLang="en-US" sz="1200">
                <a:solidFill>
                  <a:schemeClr val="tx1">
                    <a:tint val="75000"/>
                  </a:schemeClr>
                </a:solidFill>
                <a:latin typeface="+mn-lt"/>
                <a:ea typeface="+mn-ea"/>
              </a:rPr>
              <a:pPr algn="r" fontAlgn="auto">
                <a:spcBef>
                  <a:spcPts val="0"/>
                </a:spcBef>
                <a:spcAft>
                  <a:spcPts val="0"/>
                </a:spcAft>
                <a:defRPr/>
              </a:pPr>
              <a:t>20</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4"/>
          <p:cNvSpPr>
            <a:spLocks noGrp="1"/>
          </p:cNvSpPr>
          <p:nvPr>
            <p:ph type="title" idx="4294967295"/>
          </p:nvPr>
        </p:nvSpPr>
        <p:spPr>
          <a:xfrm>
            <a:off x="214313" y="274638"/>
            <a:ext cx="8472487" cy="1439862"/>
          </a:xfrm>
        </p:spPr>
        <p:txBody>
          <a:bodyPr/>
          <a:lstStyle/>
          <a:p>
            <a:r>
              <a:rPr lang="ja-JP" altLang="en-US" sz="2800" dirty="0"/>
              <a:t>図３　多次元尺度法（</a:t>
            </a:r>
            <a:r>
              <a:rPr lang="en-US" altLang="ja-JP" sz="2800" dirty="0"/>
              <a:t>MDS</a:t>
            </a:r>
            <a:r>
              <a:rPr lang="ja-JP" altLang="en-US" sz="2800" dirty="0"/>
              <a:t>）による当事者研究の</a:t>
            </a:r>
            <a:r>
              <a:rPr lang="ja-JP" altLang="en-US" sz="2800" dirty="0" smtClean="0"/>
              <a:t>理念</a:t>
            </a:r>
            <a:r>
              <a:rPr lang="ja-JP" altLang="en-US" sz="2800" dirty="0"/>
              <a:t/>
            </a:r>
            <a:br>
              <a:rPr lang="ja-JP" altLang="en-US" sz="2800" dirty="0"/>
            </a:br>
            <a:r>
              <a:rPr lang="ja-JP" altLang="en-US" sz="2800" dirty="0"/>
              <a:t>　　　（数字は表２の当事者研究の理念の番号を表す）</a:t>
            </a:r>
            <a:br>
              <a:rPr lang="ja-JP" altLang="en-US" sz="2800" dirty="0"/>
            </a:br>
            <a:endParaRPr lang="ja-JP" altLang="en-US" sz="2800" dirty="0"/>
          </a:p>
        </p:txBody>
      </p:sp>
      <p:pic>
        <p:nvPicPr>
          <p:cNvPr id="25603" name="Picture 2"/>
          <p:cNvPicPr>
            <a:picLocks noChangeAspect="1" noChangeArrowheads="1"/>
          </p:cNvPicPr>
          <p:nvPr/>
        </p:nvPicPr>
        <p:blipFill>
          <a:blip r:embed="rId3"/>
          <a:srcRect/>
          <a:stretch>
            <a:fillRect/>
          </a:stretch>
        </p:blipFill>
        <p:spPr bwMode="auto">
          <a:xfrm>
            <a:off x="0" y="1214437"/>
            <a:ext cx="9144000" cy="5643563"/>
          </a:xfrm>
          <a:prstGeom prst="rect">
            <a:avLst/>
          </a:prstGeom>
          <a:noFill/>
          <a:ln w="9525">
            <a:noFill/>
            <a:miter lim="800000"/>
            <a:headEnd/>
            <a:tailEnd/>
          </a:ln>
        </p:spPr>
      </p:pic>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6D0561C-A9D8-4AA3-82B2-BD7BC077AAC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98FF26-2792-425C-AE2F-7B3998E492F8}" type="slidenum">
              <a:rPr lang="ja-JP" altLang="en-US" sz="1200">
                <a:solidFill>
                  <a:schemeClr val="tx1">
                    <a:tint val="75000"/>
                  </a:schemeClr>
                </a:solidFill>
                <a:latin typeface="+mn-lt"/>
                <a:ea typeface="+mn-ea"/>
              </a:rPr>
              <a:pPr algn="r" fontAlgn="auto">
                <a:spcBef>
                  <a:spcPts val="0"/>
                </a:spcBef>
                <a:spcAft>
                  <a:spcPts val="0"/>
                </a:spcAft>
                <a:defRPr/>
              </a:pPr>
              <a:t>21</a:t>
            </a:fld>
            <a:endParaRPr lang="ja-JP" altLang="en-US" sz="1200">
              <a:solidFill>
                <a:schemeClr val="tx1">
                  <a:tint val="75000"/>
                </a:schemeClr>
              </a:solidFill>
              <a:latin typeface="+mn-lt"/>
              <a:ea typeface="+mn-ea"/>
            </a:endParaRPr>
          </a:p>
        </p:txBody>
      </p:sp>
      <p:sp>
        <p:nvSpPr>
          <p:cNvPr id="6" name="円/楕円 5"/>
          <p:cNvSpPr/>
          <p:nvPr/>
        </p:nvSpPr>
        <p:spPr>
          <a:xfrm rot="2048636">
            <a:off x="5607660" y="3319184"/>
            <a:ext cx="1431223" cy="961210"/>
          </a:xfrm>
          <a:prstGeom prst="ellipse">
            <a:avLst/>
          </a:prstGeom>
          <a:solidFill>
            <a:schemeClr val="accent2">
              <a:alpha val="26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2"/>
          <p:cNvSpPr>
            <a:spLocks noGrp="1"/>
          </p:cNvSpPr>
          <p:nvPr>
            <p:ph type="title" idx="4294967295"/>
          </p:nvPr>
        </p:nvSpPr>
        <p:spPr/>
        <p:txBody>
          <a:bodyPr/>
          <a:lstStyle/>
          <a:p>
            <a:r>
              <a:rPr lang="ja-JP" altLang="en-US"/>
              <a:t>（３）「連結化」</a:t>
            </a:r>
            <a:r>
              <a:rPr lang="en-US" altLang="ja-JP"/>
              <a:t>Combination</a:t>
            </a:r>
            <a:br>
              <a:rPr lang="en-US" altLang="ja-JP"/>
            </a:br>
            <a:r>
              <a:rPr lang="ja-JP" altLang="en-US"/>
              <a:t>形式知の高度化</a:t>
            </a:r>
          </a:p>
        </p:txBody>
      </p:sp>
      <p:sp>
        <p:nvSpPr>
          <p:cNvPr id="31747" name="コンテンツ プレースホルダ 3"/>
          <p:cNvSpPr>
            <a:spLocks noGrp="1"/>
          </p:cNvSpPr>
          <p:nvPr>
            <p:ph idx="4294967295"/>
          </p:nvPr>
        </p:nvSpPr>
        <p:spPr/>
        <p:txBody>
          <a:bodyPr/>
          <a:lstStyle/>
          <a:p>
            <a:r>
              <a:rPr lang="ja-JP" altLang="en-US"/>
              <a:t>２　「自己病名」を決めよう！</a:t>
            </a:r>
          </a:p>
          <a:p>
            <a:r>
              <a:rPr lang="ja-JP" altLang="en-US"/>
              <a:t>７　「考える」ことの回復</a:t>
            </a:r>
          </a:p>
          <a:p>
            <a:r>
              <a:rPr lang="ja-JP" altLang="en-US"/>
              <a:t>９　主観・反転・“非”常識</a:t>
            </a:r>
          </a:p>
          <a:p>
            <a:endParaRPr lang="ja-JP" altLang="en-US"/>
          </a:p>
          <a:p>
            <a:pPr>
              <a:buFontTx/>
              <a:buNone/>
            </a:pPr>
            <a:r>
              <a:rPr lang="ja-JP" altLang="en-US"/>
              <a:t>要素から体系へ</a:t>
            </a:r>
          </a:p>
          <a:p>
            <a:pPr>
              <a:buFontTx/>
              <a:buNone/>
            </a:pPr>
            <a:r>
              <a:rPr lang="ja-JP" altLang="en-US"/>
              <a:t>先行研究との比較</a:t>
            </a:r>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E1C57347-B730-427C-9690-DB553B7EF3D4}"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113AE79-A9B1-4603-90E9-91DDEAB6ECDD}" type="slidenum">
              <a:rPr lang="ja-JP" altLang="en-US" sz="1200">
                <a:solidFill>
                  <a:schemeClr val="tx1">
                    <a:tint val="75000"/>
                  </a:schemeClr>
                </a:solidFill>
                <a:latin typeface="+mn-lt"/>
                <a:ea typeface="+mn-ea"/>
              </a:rPr>
              <a:pPr algn="r" fontAlgn="auto">
                <a:spcBef>
                  <a:spcPts val="0"/>
                </a:spcBef>
                <a:spcAft>
                  <a:spcPts val="0"/>
                </a:spcAft>
                <a:defRPr/>
              </a:pPr>
              <a:t>22</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4"/>
          <p:cNvSpPr>
            <a:spLocks noGrp="1"/>
          </p:cNvSpPr>
          <p:nvPr>
            <p:ph type="title" idx="4294967295"/>
          </p:nvPr>
        </p:nvSpPr>
        <p:spPr>
          <a:xfrm>
            <a:off x="214313" y="274638"/>
            <a:ext cx="8472487" cy="1439862"/>
          </a:xfrm>
        </p:spPr>
        <p:txBody>
          <a:bodyPr/>
          <a:lstStyle/>
          <a:p>
            <a:r>
              <a:rPr lang="ja-JP" altLang="en-US" sz="2800" dirty="0"/>
              <a:t>図３　多次元尺度法（</a:t>
            </a:r>
            <a:r>
              <a:rPr lang="en-US" altLang="ja-JP" sz="2800" dirty="0"/>
              <a:t>MDS</a:t>
            </a:r>
            <a:r>
              <a:rPr lang="ja-JP" altLang="en-US" sz="2800" dirty="0"/>
              <a:t>）による当事者研究の理念の布置図</a:t>
            </a:r>
            <a:br>
              <a:rPr lang="ja-JP" altLang="en-US" sz="2800" dirty="0"/>
            </a:br>
            <a:r>
              <a:rPr lang="ja-JP" altLang="en-US" sz="2800" dirty="0"/>
              <a:t>　　　（数字は表２の当事者研究の理念の番号を表す）</a:t>
            </a:r>
            <a:br>
              <a:rPr lang="ja-JP" altLang="en-US" sz="2800" dirty="0"/>
            </a:br>
            <a:endParaRPr lang="ja-JP" altLang="en-US" sz="2800" dirty="0"/>
          </a:p>
        </p:txBody>
      </p:sp>
      <p:pic>
        <p:nvPicPr>
          <p:cNvPr id="25603" name="Picture 2"/>
          <p:cNvPicPr>
            <a:picLocks noChangeAspect="1" noChangeArrowheads="1"/>
          </p:cNvPicPr>
          <p:nvPr/>
        </p:nvPicPr>
        <p:blipFill>
          <a:blip r:embed="rId3"/>
          <a:srcRect/>
          <a:stretch>
            <a:fillRect/>
          </a:stretch>
        </p:blipFill>
        <p:spPr bwMode="auto">
          <a:xfrm>
            <a:off x="0" y="1643050"/>
            <a:ext cx="9144000" cy="5643563"/>
          </a:xfrm>
          <a:prstGeom prst="rect">
            <a:avLst/>
          </a:prstGeom>
          <a:noFill/>
          <a:ln w="9525">
            <a:noFill/>
            <a:miter lim="800000"/>
            <a:headEnd/>
            <a:tailEnd/>
          </a:ln>
        </p:spPr>
      </p:pic>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6D0561C-A9D8-4AA3-82B2-BD7BC077AAC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98FF26-2792-425C-AE2F-7B3998E492F8}" type="slidenum">
              <a:rPr lang="ja-JP" altLang="en-US" sz="1200">
                <a:solidFill>
                  <a:schemeClr val="tx1">
                    <a:tint val="75000"/>
                  </a:schemeClr>
                </a:solidFill>
                <a:latin typeface="+mn-lt"/>
                <a:ea typeface="+mn-ea"/>
              </a:rPr>
              <a:pPr algn="r" fontAlgn="auto">
                <a:spcBef>
                  <a:spcPts val="0"/>
                </a:spcBef>
                <a:spcAft>
                  <a:spcPts val="0"/>
                </a:spcAft>
                <a:defRPr/>
              </a:pPr>
              <a:t>23</a:t>
            </a:fld>
            <a:endParaRPr lang="ja-JP" altLang="en-US" sz="1200">
              <a:solidFill>
                <a:schemeClr val="tx1">
                  <a:tint val="75000"/>
                </a:schemeClr>
              </a:solidFill>
              <a:latin typeface="+mn-lt"/>
              <a:ea typeface="+mn-ea"/>
            </a:endParaRPr>
          </a:p>
        </p:txBody>
      </p:sp>
      <p:sp>
        <p:nvSpPr>
          <p:cNvPr id="7" name="円/楕円 6"/>
          <p:cNvSpPr/>
          <p:nvPr/>
        </p:nvSpPr>
        <p:spPr>
          <a:xfrm rot="20580810">
            <a:off x="1817406" y="5085053"/>
            <a:ext cx="1709650" cy="1028811"/>
          </a:xfrm>
          <a:prstGeom prst="ellipse">
            <a:avLst/>
          </a:prstGeom>
          <a:solidFill>
            <a:srgbClr val="FFC000">
              <a:alpha val="35000"/>
            </a:srgbClr>
          </a:solidFill>
          <a:ln>
            <a:solidFill>
              <a:srgbClr val="FFC000">
                <a:alpha val="7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2"/>
          <p:cNvSpPr>
            <a:spLocks noGrp="1"/>
          </p:cNvSpPr>
          <p:nvPr>
            <p:ph type="title" idx="4294967295"/>
          </p:nvPr>
        </p:nvSpPr>
        <p:spPr/>
        <p:txBody>
          <a:bodyPr/>
          <a:lstStyle/>
          <a:p>
            <a:r>
              <a:rPr lang="ja-JP" altLang="en-US"/>
              <a:t>（４）「内面化」</a:t>
            </a:r>
            <a:r>
              <a:rPr lang="en-US" altLang="ja-JP"/>
              <a:t>Internalization</a:t>
            </a:r>
            <a:br>
              <a:rPr lang="en-US" altLang="ja-JP"/>
            </a:br>
            <a:r>
              <a:rPr lang="ja-JP" altLang="en-US"/>
              <a:t>形式知を実験により暗黙知へ</a:t>
            </a:r>
          </a:p>
        </p:txBody>
      </p:sp>
      <p:sp>
        <p:nvSpPr>
          <p:cNvPr id="33795" name="コンテンツ プレースホルダ 3"/>
          <p:cNvSpPr>
            <a:spLocks noGrp="1"/>
          </p:cNvSpPr>
          <p:nvPr>
            <p:ph idx="4294967295"/>
          </p:nvPr>
        </p:nvSpPr>
        <p:spPr>
          <a:xfrm>
            <a:off x="468313" y="1557338"/>
            <a:ext cx="8229600" cy="4525962"/>
          </a:xfrm>
        </p:spPr>
        <p:txBody>
          <a:bodyPr/>
          <a:lstStyle/>
          <a:p>
            <a:r>
              <a:rPr lang="en-US" altLang="ja-JP"/>
              <a:t>10</a:t>
            </a:r>
            <a:r>
              <a:rPr lang="ja-JP" altLang="en-US"/>
              <a:t>　生活の場は大切な「実験室」</a:t>
            </a:r>
          </a:p>
          <a:p>
            <a:endParaRPr lang="ja-JP" altLang="en-US"/>
          </a:p>
          <a:p>
            <a:r>
              <a:rPr lang="en-US" altLang="ja-JP"/>
              <a:t>14</a:t>
            </a:r>
            <a:r>
              <a:rPr lang="ja-JP" altLang="en-US"/>
              <a:t>　「行い」を変える</a:t>
            </a:r>
          </a:p>
          <a:p>
            <a:r>
              <a:rPr lang="en-US" altLang="ja-JP"/>
              <a:t>16</a:t>
            </a:r>
            <a:r>
              <a:rPr lang="ja-JP" altLang="en-US"/>
              <a:t>　当事者研究は頭でしない、足でする</a:t>
            </a:r>
          </a:p>
          <a:p>
            <a:endParaRPr lang="ja-JP" altLang="en-US"/>
          </a:p>
          <a:p>
            <a:pPr>
              <a:buFontTx/>
              <a:buNone/>
            </a:pPr>
            <a:r>
              <a:rPr lang="ja-JP" altLang="en-US"/>
              <a:t>生活場面での実験による検証</a:t>
            </a:r>
          </a:p>
          <a:p>
            <a:pPr>
              <a:buFontTx/>
              <a:buNone/>
            </a:pPr>
            <a:r>
              <a:rPr lang="ja-JP" altLang="en-US"/>
              <a:t>さらなる改善</a:t>
            </a:r>
          </a:p>
          <a:p>
            <a:endParaRPr lang="en-US" altLang="ja-JP"/>
          </a:p>
        </p:txBody>
      </p:sp>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D3D428E-8A4F-466E-8411-42B2E1708000}"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E23158C-5686-4333-8F70-7226DBF571DF}" type="slidenum">
              <a:rPr lang="ja-JP" altLang="en-US" sz="1200">
                <a:solidFill>
                  <a:schemeClr val="tx1">
                    <a:tint val="75000"/>
                  </a:schemeClr>
                </a:solidFill>
                <a:latin typeface="+mn-lt"/>
                <a:ea typeface="+mn-ea"/>
              </a:rPr>
              <a:pPr algn="r" fontAlgn="auto">
                <a:spcBef>
                  <a:spcPts val="0"/>
                </a:spcBef>
                <a:spcAft>
                  <a:spcPts val="0"/>
                </a:spcAft>
                <a:defRPr/>
              </a:pPr>
              <a:t>24</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4"/>
          <p:cNvSpPr>
            <a:spLocks noGrp="1"/>
          </p:cNvSpPr>
          <p:nvPr>
            <p:ph type="title" idx="4294967295"/>
          </p:nvPr>
        </p:nvSpPr>
        <p:spPr>
          <a:xfrm>
            <a:off x="214313" y="274638"/>
            <a:ext cx="8472487" cy="1439862"/>
          </a:xfrm>
        </p:spPr>
        <p:txBody>
          <a:bodyPr/>
          <a:lstStyle/>
          <a:p>
            <a:r>
              <a:rPr lang="ja-JP" altLang="en-US" sz="2800" dirty="0"/>
              <a:t>図３　多次元尺度法（</a:t>
            </a:r>
            <a:r>
              <a:rPr lang="en-US" altLang="ja-JP" sz="2800" dirty="0"/>
              <a:t>MDS</a:t>
            </a:r>
            <a:r>
              <a:rPr lang="ja-JP" altLang="en-US" sz="2800" dirty="0"/>
              <a:t>）による当事者研究の</a:t>
            </a:r>
            <a:r>
              <a:rPr lang="ja-JP" altLang="en-US" sz="2800" dirty="0" smtClean="0"/>
              <a:t>理念</a:t>
            </a:r>
            <a:r>
              <a:rPr lang="ja-JP" altLang="en-US" sz="2800" dirty="0"/>
              <a:t/>
            </a:r>
            <a:br>
              <a:rPr lang="ja-JP" altLang="en-US" sz="2800" dirty="0"/>
            </a:br>
            <a:r>
              <a:rPr lang="ja-JP" altLang="en-US" sz="2800" dirty="0"/>
              <a:t>　　　（数字は表２の当事者研究の理念の番号を表す）</a:t>
            </a:r>
            <a:br>
              <a:rPr lang="ja-JP" altLang="en-US" sz="2800" dirty="0"/>
            </a:br>
            <a:endParaRPr lang="ja-JP" altLang="en-US" sz="2800" dirty="0"/>
          </a:p>
        </p:txBody>
      </p:sp>
      <p:pic>
        <p:nvPicPr>
          <p:cNvPr id="25603" name="Picture 2"/>
          <p:cNvPicPr>
            <a:picLocks noChangeAspect="1" noChangeArrowheads="1"/>
          </p:cNvPicPr>
          <p:nvPr/>
        </p:nvPicPr>
        <p:blipFill>
          <a:blip r:embed="rId3"/>
          <a:srcRect/>
          <a:stretch>
            <a:fillRect/>
          </a:stretch>
        </p:blipFill>
        <p:spPr bwMode="auto">
          <a:xfrm>
            <a:off x="0" y="1571625"/>
            <a:ext cx="9144000" cy="5643563"/>
          </a:xfrm>
          <a:prstGeom prst="rect">
            <a:avLst/>
          </a:prstGeom>
          <a:noFill/>
          <a:ln w="9525">
            <a:noFill/>
            <a:miter lim="800000"/>
            <a:headEnd/>
            <a:tailEnd/>
          </a:ln>
        </p:spPr>
      </p:pic>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A6D0561C-A9D8-4AA3-82B2-BD7BC077AAC8}"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98FF26-2792-425C-AE2F-7B3998E492F8}" type="slidenum">
              <a:rPr lang="ja-JP" altLang="en-US" sz="1200">
                <a:solidFill>
                  <a:schemeClr val="tx1">
                    <a:tint val="75000"/>
                  </a:schemeClr>
                </a:solidFill>
                <a:latin typeface="+mn-lt"/>
                <a:ea typeface="+mn-ea"/>
              </a:rPr>
              <a:pPr algn="r" fontAlgn="auto">
                <a:spcBef>
                  <a:spcPts val="0"/>
                </a:spcBef>
                <a:spcAft>
                  <a:spcPts val="0"/>
                </a:spcAft>
                <a:defRPr/>
              </a:pPr>
              <a:t>25</a:t>
            </a:fld>
            <a:endParaRPr lang="ja-JP" altLang="en-US" sz="1200">
              <a:solidFill>
                <a:schemeClr val="tx1">
                  <a:tint val="75000"/>
                </a:schemeClr>
              </a:solidFill>
              <a:latin typeface="+mn-lt"/>
              <a:ea typeface="+mn-ea"/>
            </a:endParaRPr>
          </a:p>
        </p:txBody>
      </p:sp>
      <p:sp>
        <p:nvSpPr>
          <p:cNvPr id="6" name="円/楕円 5"/>
          <p:cNvSpPr/>
          <p:nvPr/>
        </p:nvSpPr>
        <p:spPr>
          <a:xfrm>
            <a:off x="3286116" y="3643314"/>
            <a:ext cx="2143140" cy="1571636"/>
          </a:xfrm>
          <a:prstGeom prst="ellipse">
            <a:avLst/>
          </a:prstGeom>
          <a:solidFill>
            <a:srgbClr val="FFFF00">
              <a:alpha val="57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全体を通して</a:t>
            </a:r>
            <a:endParaRPr kumimoji="1" lang="ja-JP" altLang="en-US"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idx="4294967295"/>
          </p:nvPr>
        </p:nvSpPr>
        <p:spPr/>
        <p:txBody>
          <a:bodyPr/>
          <a:lstStyle/>
          <a:p>
            <a:r>
              <a:rPr lang="en-US" altLang="ja-JP"/>
              <a:t>(5)</a:t>
            </a:r>
            <a:r>
              <a:rPr lang="ja-JP" altLang="en-US"/>
              <a:t>全体のサイクル</a:t>
            </a:r>
          </a:p>
        </p:txBody>
      </p:sp>
      <p:sp>
        <p:nvSpPr>
          <p:cNvPr id="35843" name="コンテンツ プレースホルダ 2"/>
          <p:cNvSpPr>
            <a:spLocks noGrp="1"/>
          </p:cNvSpPr>
          <p:nvPr>
            <p:ph idx="4294967295"/>
          </p:nvPr>
        </p:nvSpPr>
        <p:spPr/>
        <p:txBody>
          <a:bodyPr/>
          <a:lstStyle/>
          <a:p>
            <a:r>
              <a:rPr lang="en-US" altLang="ja-JP"/>
              <a:t>11</a:t>
            </a:r>
            <a:r>
              <a:rPr lang="ja-JP" altLang="en-US"/>
              <a:t>　いつでも、どこでも、いつまでも</a:t>
            </a:r>
          </a:p>
          <a:p>
            <a:r>
              <a:rPr lang="en-US" altLang="ja-JP"/>
              <a:t>12</a:t>
            </a:r>
            <a:r>
              <a:rPr lang="ja-JP" altLang="en-US"/>
              <a:t>　にもかかわらず笑うこと　（ユーモア）</a:t>
            </a:r>
          </a:p>
          <a:p>
            <a:r>
              <a:rPr lang="en-US" altLang="ja-JP"/>
              <a:t>13</a:t>
            </a:r>
            <a:r>
              <a:rPr lang="ja-JP" altLang="en-US"/>
              <a:t>　「言葉」を変える</a:t>
            </a:r>
          </a:p>
          <a:p>
            <a:r>
              <a:rPr lang="en-US" altLang="ja-JP"/>
              <a:t>15</a:t>
            </a:r>
            <a:r>
              <a:rPr lang="ja-JP" altLang="en-US"/>
              <a:t>　病気も回復を求めている</a:t>
            </a:r>
          </a:p>
          <a:p>
            <a:r>
              <a:rPr lang="en-US" altLang="ja-JP"/>
              <a:t>17</a:t>
            </a:r>
            <a:r>
              <a:rPr lang="ja-JP" altLang="en-US"/>
              <a:t>　これからも新しい理念が付け加わる</a:t>
            </a:r>
          </a:p>
          <a:p>
            <a:endParaRPr lang="en-US" altLang="ja-JP"/>
          </a:p>
        </p:txBody>
      </p:sp>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5048BDE6-8D59-49D6-ACE5-4F88FB804D86}"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6E34A97-73B4-4D11-8E9F-2EFA1E656BEE}" type="slidenum">
              <a:rPr lang="ja-JP" altLang="en-US" sz="1200">
                <a:solidFill>
                  <a:schemeClr val="tx1">
                    <a:tint val="75000"/>
                  </a:schemeClr>
                </a:solidFill>
                <a:latin typeface="+mn-lt"/>
                <a:ea typeface="+mn-ea"/>
              </a:rPr>
              <a:pPr algn="r" fontAlgn="auto">
                <a:spcBef>
                  <a:spcPts val="0"/>
                </a:spcBef>
                <a:spcAft>
                  <a:spcPts val="0"/>
                </a:spcAft>
                <a:defRPr/>
              </a:pPr>
              <a:t>26</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idx="4294967295"/>
          </p:nvPr>
        </p:nvSpPr>
        <p:spPr>
          <a:xfrm>
            <a:off x="214313" y="274638"/>
            <a:ext cx="8472487" cy="654050"/>
          </a:xfrm>
        </p:spPr>
        <p:txBody>
          <a:bodyPr/>
          <a:lstStyle/>
          <a:p>
            <a:r>
              <a:rPr lang="ja-JP" altLang="en-US" sz="4000"/>
              <a:t>図２　</a:t>
            </a:r>
            <a:r>
              <a:rPr lang="en-US" altLang="ja-JP" sz="4000"/>
              <a:t>SECI</a:t>
            </a:r>
            <a:r>
              <a:rPr lang="ja-JP" altLang="en-US" sz="4000"/>
              <a:t>（セキ）モデル：</a:t>
            </a:r>
            <a:br>
              <a:rPr lang="ja-JP" altLang="en-US" sz="4000"/>
            </a:br>
            <a:r>
              <a:rPr lang="ja-JP" altLang="en-US" sz="4000"/>
              <a:t>組織的知識創造モデル</a:t>
            </a:r>
          </a:p>
        </p:txBody>
      </p:sp>
      <p:sp>
        <p:nvSpPr>
          <p:cNvPr id="39939" name="コンテンツ プレースホルダ 2"/>
          <p:cNvSpPr>
            <a:spLocks noGrp="1"/>
          </p:cNvSpPr>
          <p:nvPr>
            <p:ph idx="4294967295"/>
          </p:nvPr>
        </p:nvSpPr>
        <p:spPr>
          <a:xfrm>
            <a:off x="0" y="6092825"/>
            <a:ext cx="9144000" cy="765175"/>
          </a:xfrm>
        </p:spPr>
        <p:txBody>
          <a:bodyPr/>
          <a:lstStyle/>
          <a:p>
            <a:r>
              <a:rPr lang="ja-JP" altLang="en-US" sz="2400"/>
              <a:t>國領二郎・野中郁次郎・片岡雅憲</a:t>
            </a:r>
            <a:r>
              <a:rPr lang="en-US" sz="2400"/>
              <a:t> </a:t>
            </a:r>
            <a:r>
              <a:rPr lang="en-US" altLang="ja-JP" sz="2400"/>
              <a:t>(2003) 『</a:t>
            </a:r>
            <a:r>
              <a:rPr lang="ja-JP" altLang="en-US" sz="2400"/>
              <a:t>ネットワーク社会の知識経営</a:t>
            </a:r>
            <a:r>
              <a:rPr lang="en-US" altLang="ja-JP" sz="2400"/>
              <a:t>』</a:t>
            </a:r>
            <a:r>
              <a:rPr lang="ja-JP" altLang="en-US" sz="2400"/>
              <a:t>　</a:t>
            </a:r>
            <a:r>
              <a:rPr lang="en-US" altLang="ja-JP" sz="2400"/>
              <a:t>NTT</a:t>
            </a:r>
            <a:r>
              <a:rPr lang="ja-JP" altLang="en-US" sz="2400"/>
              <a:t>出版</a:t>
            </a:r>
            <a:br>
              <a:rPr lang="ja-JP" altLang="en-US" sz="2400"/>
            </a:br>
            <a:endParaRPr lang="ja-JP" altLang="en-US" sz="2400"/>
          </a:p>
        </p:txBody>
      </p:sp>
      <p:pic>
        <p:nvPicPr>
          <p:cNvPr id="39940" name="Picture 2" descr="SECIモデルby國領野中片岡2003p8"/>
          <p:cNvPicPr>
            <a:picLocks noChangeAspect="1" noChangeArrowheads="1"/>
          </p:cNvPicPr>
          <p:nvPr/>
        </p:nvPicPr>
        <p:blipFill>
          <a:blip r:embed="rId3"/>
          <a:srcRect/>
          <a:stretch>
            <a:fillRect/>
          </a:stretch>
        </p:blipFill>
        <p:spPr bwMode="auto">
          <a:xfrm>
            <a:off x="714375" y="1214438"/>
            <a:ext cx="8107363" cy="4829175"/>
          </a:xfrm>
          <a:prstGeom prst="rect">
            <a:avLst/>
          </a:prstGeom>
          <a:noFill/>
          <a:ln w="9525">
            <a:noFill/>
            <a:miter lim="800000"/>
            <a:headEnd/>
            <a:tailEnd/>
          </a:ln>
        </p:spPr>
      </p:pic>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F22201C8-A63E-40C9-AB1D-F41FC2726A49}"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43F704A-5306-4574-B5C3-9AF40989FCFC}" type="slidenum">
              <a:rPr lang="ja-JP" altLang="en-US" sz="1200">
                <a:solidFill>
                  <a:schemeClr val="tx1">
                    <a:tint val="75000"/>
                  </a:schemeClr>
                </a:solidFill>
                <a:latin typeface="+mn-lt"/>
                <a:ea typeface="+mn-ea"/>
              </a:rPr>
              <a:pPr algn="r" fontAlgn="auto">
                <a:spcBef>
                  <a:spcPts val="0"/>
                </a:spcBef>
                <a:spcAft>
                  <a:spcPts val="0"/>
                </a:spcAft>
                <a:defRPr/>
              </a:pPr>
              <a:t>27</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4"/>
          <p:cNvSpPr>
            <a:spLocks noGrp="1"/>
          </p:cNvSpPr>
          <p:nvPr>
            <p:ph type="title" idx="4294967295"/>
          </p:nvPr>
        </p:nvSpPr>
        <p:spPr>
          <a:xfrm>
            <a:off x="755650" y="0"/>
            <a:ext cx="7772400" cy="908050"/>
          </a:xfrm>
        </p:spPr>
        <p:txBody>
          <a:bodyPr/>
          <a:lstStyle/>
          <a:p>
            <a:r>
              <a:rPr lang="ja-JP" altLang="en-US" sz="4800">
                <a:latin typeface="HGP創英角ｺﾞｼｯｸUB" pitchFamily="50" charset="-128"/>
                <a:ea typeface="HGP創英角ｺﾞｼｯｸUB" pitchFamily="50" charset="-128"/>
              </a:rPr>
              <a:t>当事者研究における４</a:t>
            </a:r>
            <a:r>
              <a:rPr lang="en-US" altLang="ja-JP" sz="4800">
                <a:latin typeface="HGP創英角ｺﾞｼｯｸUB" pitchFamily="50" charset="-128"/>
                <a:ea typeface="HGP創英角ｺﾞｼｯｸUB" pitchFamily="50" charset="-128"/>
              </a:rPr>
              <a:t>C</a:t>
            </a:r>
            <a:r>
              <a:rPr lang="ja-JP" altLang="en-US" sz="4800">
                <a:latin typeface="HGP創英角ｺﾞｼｯｸUB" pitchFamily="50" charset="-128"/>
                <a:ea typeface="HGP創英角ｺﾞｼｯｸUB" pitchFamily="50" charset="-128"/>
              </a:rPr>
              <a:t>と３</a:t>
            </a:r>
            <a:r>
              <a:rPr lang="en-US" altLang="ja-JP" sz="4800">
                <a:latin typeface="HGP創英角ｺﾞｼｯｸUB" pitchFamily="50" charset="-128"/>
                <a:ea typeface="HGP創英角ｺﾞｼｯｸUB" pitchFamily="50" charset="-128"/>
              </a:rPr>
              <a:t>H</a:t>
            </a:r>
          </a:p>
        </p:txBody>
      </p:sp>
      <p:sp>
        <p:nvSpPr>
          <p:cNvPr id="41987" name="コンテンツ プレースホルダ 5"/>
          <p:cNvSpPr>
            <a:spLocks noGrp="1"/>
          </p:cNvSpPr>
          <p:nvPr>
            <p:ph idx="4294967295"/>
          </p:nvPr>
        </p:nvSpPr>
        <p:spPr>
          <a:xfrm>
            <a:off x="357188" y="1071563"/>
            <a:ext cx="8572500" cy="5286375"/>
          </a:xfrm>
        </p:spPr>
        <p:txBody>
          <a:bodyPr/>
          <a:lstStyle/>
          <a:p>
            <a:pPr>
              <a:lnSpc>
                <a:spcPts val="3400"/>
              </a:lnSpc>
            </a:pPr>
            <a:r>
              <a:rPr lang="ja-JP" altLang="en-US" sz="4400" dirty="0"/>
              <a:t>建    設    的（</a:t>
            </a:r>
            <a:r>
              <a:rPr lang="en-US" altLang="ja-JP" sz="4400" dirty="0"/>
              <a:t>Constructive</a:t>
            </a:r>
            <a:r>
              <a:rPr lang="ja-JP" altLang="en-US" sz="4400" dirty="0"/>
              <a:t>）</a:t>
            </a:r>
          </a:p>
          <a:p>
            <a:pPr>
              <a:lnSpc>
                <a:spcPts val="3400"/>
              </a:lnSpc>
            </a:pPr>
            <a:r>
              <a:rPr lang="ja-JP" altLang="en-US" sz="4400" dirty="0"/>
              <a:t>協    同    的（</a:t>
            </a:r>
            <a:r>
              <a:rPr lang="en-US" altLang="ja-JP" sz="4400" dirty="0"/>
              <a:t>Collective</a:t>
            </a:r>
            <a:r>
              <a:rPr lang="ja-JP" altLang="en-US" sz="4400" dirty="0"/>
              <a:t>）</a:t>
            </a:r>
          </a:p>
          <a:p>
            <a:pPr>
              <a:lnSpc>
                <a:spcPts val="3400"/>
              </a:lnSpc>
            </a:pPr>
            <a:r>
              <a:rPr lang="ja-JP" altLang="en-US" sz="4400" dirty="0"/>
              <a:t>具    体    的（</a:t>
            </a:r>
            <a:r>
              <a:rPr lang="en-US" altLang="ja-JP" sz="4400" dirty="0"/>
              <a:t>Concrete</a:t>
            </a:r>
            <a:r>
              <a:rPr lang="ja-JP" altLang="en-US" sz="4400" dirty="0"/>
              <a:t>）</a:t>
            </a:r>
          </a:p>
          <a:p>
            <a:pPr>
              <a:lnSpc>
                <a:spcPts val="3400"/>
              </a:lnSpc>
            </a:pPr>
            <a:r>
              <a:rPr lang="ja-JP" altLang="en-US" sz="4400" dirty="0"/>
              <a:t>創    造    的（</a:t>
            </a:r>
            <a:r>
              <a:rPr lang="en-US" altLang="ja-JP" sz="4400" dirty="0"/>
              <a:t>Creative</a:t>
            </a:r>
            <a:r>
              <a:rPr lang="ja-JP" altLang="en-US" sz="4400" dirty="0"/>
              <a:t>）</a:t>
            </a:r>
          </a:p>
          <a:p>
            <a:pPr>
              <a:lnSpc>
                <a:spcPts val="3400"/>
              </a:lnSpc>
              <a:buFontTx/>
              <a:buNone/>
            </a:pPr>
            <a:r>
              <a:rPr lang="ja-JP" altLang="en-US" dirty="0"/>
              <a:t>　　　　　　　    　　＋</a:t>
            </a:r>
          </a:p>
          <a:p>
            <a:pPr>
              <a:lnSpc>
                <a:spcPts val="3700"/>
              </a:lnSpc>
            </a:pPr>
            <a:r>
              <a:rPr lang="ja-JP" altLang="en-US" sz="3600" dirty="0"/>
              <a:t>思いやり有る雰囲気（</a:t>
            </a:r>
            <a:r>
              <a:rPr lang="en-US" altLang="ja-JP" sz="3600" dirty="0"/>
              <a:t>Humane </a:t>
            </a:r>
            <a:r>
              <a:rPr lang="ja-JP" altLang="en-US" sz="3600" dirty="0"/>
              <a:t>）</a:t>
            </a:r>
          </a:p>
          <a:p>
            <a:pPr>
              <a:lnSpc>
                <a:spcPts val="3700"/>
              </a:lnSpc>
            </a:pPr>
            <a:r>
              <a:rPr lang="ja-JP" altLang="en-US" sz="3600" dirty="0"/>
              <a:t>ユーモアのある議論（</a:t>
            </a:r>
            <a:r>
              <a:rPr lang="en-US" altLang="ja-JP" sz="3600" dirty="0"/>
              <a:t>Humorous</a:t>
            </a:r>
            <a:r>
              <a:rPr lang="ja-JP" altLang="en-US" sz="3600" dirty="0"/>
              <a:t>）　</a:t>
            </a:r>
          </a:p>
          <a:p>
            <a:pPr>
              <a:lnSpc>
                <a:spcPts val="3700"/>
              </a:lnSpc>
            </a:pPr>
            <a:r>
              <a:rPr lang="ja-JP" altLang="en-US" sz="3600" dirty="0">
                <a:solidFill>
                  <a:srgbClr val="FF0000"/>
                </a:solidFill>
              </a:rPr>
              <a:t>場 当 た り 的 展 開  （</a:t>
            </a:r>
            <a:r>
              <a:rPr lang="en-US" altLang="ja-JP" sz="3600" dirty="0">
                <a:solidFill>
                  <a:srgbClr val="FF0000"/>
                </a:solidFill>
              </a:rPr>
              <a:t>Happening</a:t>
            </a:r>
            <a:r>
              <a:rPr lang="ja-JP" altLang="en-US" sz="3600" dirty="0">
                <a:solidFill>
                  <a:srgbClr val="FF0000"/>
                </a:solidFill>
              </a:rPr>
              <a:t>）</a:t>
            </a:r>
            <a:r>
              <a:rPr lang="ja-JP" altLang="en-US" dirty="0">
                <a:solidFill>
                  <a:srgbClr val="FF0000"/>
                </a:solidFill>
              </a:rPr>
              <a:t>　　　　　　　</a:t>
            </a:r>
            <a:r>
              <a:rPr lang="zh-CN" altLang="en-US" sz="2400" dirty="0">
                <a:solidFill>
                  <a:srgbClr val="FF0000"/>
                </a:solidFill>
                <a:ea typeface="SimSun" pitchFamily="2" charset="-122"/>
              </a:rPr>
              <a:t/>
            </a:r>
            <a:br>
              <a:rPr lang="zh-CN" altLang="en-US" sz="2400" dirty="0">
                <a:solidFill>
                  <a:srgbClr val="FF0000"/>
                </a:solidFill>
                <a:ea typeface="SimSun" pitchFamily="2" charset="-122"/>
              </a:rPr>
            </a:br>
            <a:r>
              <a:rPr lang="ja-JP" altLang="en-US" dirty="0"/>
              <a:t/>
            </a:r>
            <a:br>
              <a:rPr lang="ja-JP" altLang="en-US" dirty="0"/>
            </a:br>
            <a:endParaRPr lang="ja-JP" altLang="en-US" dirty="0"/>
          </a:p>
        </p:txBody>
      </p:sp>
      <p:sp>
        <p:nvSpPr>
          <p:cNvPr id="27652" name="日付プレースホルダ 1"/>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CC18AD0C-DE17-4B18-82BD-C0D2EB44FFCC}" type="datetime1">
              <a:rPr lang="ja-JP" altLang="en-US" sz="1200">
                <a:solidFill>
                  <a:schemeClr val="tx1">
                    <a:tint val="75000"/>
                  </a:schemeClr>
                </a:solidFill>
                <a:latin typeface="Times New Roman" pitchFamily="18" charset="0"/>
                <a:ea typeface="+mn-ea"/>
              </a:rPr>
              <a:pPr fontAlgn="auto">
                <a:spcBef>
                  <a:spcPts val="0"/>
                </a:spcBef>
                <a:spcAft>
                  <a:spcPts val="0"/>
                </a:spcAft>
                <a:defRPr/>
              </a:pPr>
              <a:t>2015/7/3</a:t>
            </a:fld>
            <a:endParaRPr lang="en-US" altLang="ja-JP" sz="1200">
              <a:solidFill>
                <a:schemeClr val="tx1">
                  <a:tint val="75000"/>
                </a:schemeClr>
              </a:solidFill>
              <a:latin typeface="Times New Roman" pitchFamily="18" charset="0"/>
              <a:ea typeface="+mn-ea"/>
            </a:endParaRPr>
          </a:p>
        </p:txBody>
      </p:sp>
      <p:sp>
        <p:nvSpPr>
          <p:cNvPr id="27653" name="スライド番号プレースホルダ 2"/>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AC0F25E-3064-4DF7-88C9-39584EA41DAD}" type="slidenum">
              <a:rPr lang="ja-JP" altLang="en-US" sz="1200">
                <a:solidFill>
                  <a:schemeClr val="tx1">
                    <a:tint val="75000"/>
                  </a:schemeClr>
                </a:solidFill>
                <a:latin typeface="Times New Roman" pitchFamily="18" charset="0"/>
                <a:ea typeface="+mn-ea"/>
              </a:rPr>
              <a:pPr algn="r" fontAlgn="auto">
                <a:spcBef>
                  <a:spcPts val="0"/>
                </a:spcBef>
                <a:spcAft>
                  <a:spcPts val="0"/>
                </a:spcAft>
                <a:defRPr/>
              </a:pPr>
              <a:t>28</a:t>
            </a:fld>
            <a:endParaRPr lang="en-US" altLang="ja-JP" sz="1200">
              <a:solidFill>
                <a:schemeClr val="tx1">
                  <a:tint val="75000"/>
                </a:schemeClr>
              </a:solidFill>
              <a:latin typeface="Times New Roman" pitchFamily="18" charset="0"/>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686800" cy="1071546"/>
          </a:xfrm>
        </p:spPr>
        <p:txBody>
          <a:bodyPr/>
          <a:lstStyle/>
          <a:p>
            <a:pPr algn="l"/>
            <a:r>
              <a:rPr lang="ja-JP" altLang="en-US" sz="2800" dirty="0" smtClean="0"/>
              <a:t>中井久夫</a:t>
            </a:r>
            <a:r>
              <a:rPr lang="en-US" altLang="ja-JP" sz="2800" dirty="0" smtClean="0"/>
              <a:t>2011</a:t>
            </a:r>
            <a:r>
              <a:rPr lang="ja-JP" altLang="en-US" sz="2800" dirty="0" smtClean="0"/>
              <a:t>「つながり」の精神病理　筑摩書房</a:t>
            </a:r>
            <a:r>
              <a:rPr lang="en-US" altLang="ja-JP" sz="2800" dirty="0" smtClean="0"/>
              <a:t>p41-42</a:t>
            </a:r>
            <a:br>
              <a:rPr lang="en-US" altLang="ja-JP" sz="2800" dirty="0" smtClean="0"/>
            </a:br>
            <a:r>
              <a:rPr lang="ja-JP" altLang="en-US" sz="2800" dirty="0" smtClean="0"/>
              <a:t>　　　　　　</a:t>
            </a:r>
            <a:r>
              <a:rPr lang="ja-JP" altLang="en-US" sz="3600" dirty="0" smtClean="0"/>
              <a:t>ハプニングの意義　</a:t>
            </a:r>
            <a:r>
              <a:rPr lang="en-US" altLang="ja-JP" sz="2800" dirty="0" smtClean="0"/>
              <a:t>(1983</a:t>
            </a:r>
            <a:r>
              <a:rPr lang="ja-JP" altLang="en-US" sz="2800" dirty="0" smtClean="0"/>
              <a:t>「家族の表象」</a:t>
            </a:r>
            <a:r>
              <a:rPr lang="en-US" altLang="ja-JP" sz="2800" dirty="0" smtClean="0"/>
              <a:t>)</a:t>
            </a:r>
            <a:endParaRPr kumimoji="1" lang="ja-JP" altLang="en-US" sz="3600" dirty="0"/>
          </a:p>
        </p:txBody>
      </p:sp>
      <p:sp>
        <p:nvSpPr>
          <p:cNvPr id="3" name="コンテンツ プレースホルダ 2"/>
          <p:cNvSpPr>
            <a:spLocks noGrp="1"/>
          </p:cNvSpPr>
          <p:nvPr>
            <p:ph idx="1"/>
          </p:nvPr>
        </p:nvSpPr>
        <p:spPr>
          <a:xfrm>
            <a:off x="-285784" y="1214422"/>
            <a:ext cx="9429784" cy="4911741"/>
          </a:xfrm>
        </p:spPr>
        <p:txBody>
          <a:bodyPr/>
          <a:lstStyle/>
          <a:p>
            <a:r>
              <a:rPr lang="ja-JP" altLang="en-US" sz="1800" dirty="0" smtClean="0"/>
              <a:t>　孤立した家族は、また、「ハプニング」が乏しいと言うことができる。</a:t>
            </a:r>
          </a:p>
          <a:p>
            <a:r>
              <a:rPr lang="ja-JP" altLang="en-US" sz="1800" dirty="0" smtClean="0"/>
              <a:t>　われわれの上には日々、宇宙線のように偶発事が降り注いでいる。それはわれわれの哀</a:t>
            </a:r>
          </a:p>
          <a:p>
            <a:r>
              <a:rPr lang="ja-JP" altLang="en-US" sz="1800" dirty="0" smtClean="0"/>
              <a:t>歓のみなもとの大きな部分を占めている。偶発事の活用によって、家族は豊かになり、変</a:t>
            </a:r>
          </a:p>
          <a:p>
            <a:r>
              <a:rPr lang="ja-JP" altLang="en-US" sz="1800" dirty="0" smtClean="0"/>
              <a:t>貌する。そもそも家庭の話題は偶発性によってはずむのではないか。そして家族が永遠に</a:t>
            </a:r>
          </a:p>
          <a:p>
            <a:r>
              <a:rPr lang="ja-JP" altLang="en-US" sz="1800" dirty="0" smtClean="0"/>
              <a:t>不変のものでなく、新しい人を、新しい事態を迎え入れ、古い人を見送り、古い事態を捨</a:t>
            </a:r>
          </a:p>
          <a:p>
            <a:r>
              <a:rPr lang="ja-JP" altLang="en-US" sz="1800" dirty="0" smtClean="0"/>
              <a:t>て去るからには、その契機としても、いっそうこのことがなくてはならない。</a:t>
            </a:r>
          </a:p>
          <a:p>
            <a:r>
              <a:rPr lang="ja-JP" altLang="en-US" sz="1800" dirty="0" smtClean="0"/>
              <a:t>　私はかつて統合失調症経過後の人生の軌跡を辿ってみたことがあった。すると約一〇年</a:t>
            </a:r>
          </a:p>
          <a:p>
            <a:r>
              <a:rPr lang="ja-JP" altLang="en-US" sz="1800" dirty="0" smtClean="0"/>
              <a:t>くらいまでは精神医学の教えるところからそうへだたっていなかったが、それを過ぎると、</a:t>
            </a:r>
          </a:p>
          <a:p>
            <a:r>
              <a:rPr lang="ja-JP" altLang="en-US" sz="1800" dirty="0" smtClean="0"/>
              <a:t>全く事情は変って、よき友人にめぐり合うとか、よき配偶者を得るとか、母親が亡くなる</a:t>
            </a:r>
          </a:p>
          <a:p>
            <a:r>
              <a:rPr lang="ja-JP" altLang="en-US" sz="1800" dirty="0" smtClean="0"/>
              <a:t>とか、良し悪しはともかく、偶然としか言いようのないものをどうつかまえ生かすかによ</a:t>
            </a:r>
          </a:p>
          <a:p>
            <a:r>
              <a:rPr lang="ja-JP" altLang="en-US" sz="1800" dirty="0" err="1" smtClean="0"/>
              <a:t>って</a:t>
            </a:r>
            <a:r>
              <a:rPr lang="ja-JP" altLang="en-US" sz="1800" dirty="0" smtClean="0"/>
              <a:t>人生の軌跡が決まるといってもよいくらいであった。かつての精神病院がとくにハプ</a:t>
            </a:r>
          </a:p>
          <a:p>
            <a:r>
              <a:rPr lang="ja-JP" altLang="en-US" sz="1800" dirty="0" smtClean="0"/>
              <a:t>ニングが乏しい場であることは従来あまり指摘されていなかったが、その精神的な「貧し</a:t>
            </a:r>
          </a:p>
          <a:p>
            <a:r>
              <a:rPr lang="ja-JP" altLang="en-US" sz="1800" dirty="0" smtClean="0"/>
              <a:t>さ」の大きな要因であると思われる。</a:t>
            </a:r>
          </a:p>
          <a:p>
            <a:r>
              <a:rPr lang="ja-JP" altLang="en-US" sz="1800" dirty="0" smtClean="0"/>
              <a:t>　ハプニングは、むろん、ありとあらゆる種類のものがありとあらゆる働き方をするのだ</a:t>
            </a:r>
          </a:p>
          <a:p>
            <a:r>
              <a:rPr lang="ja-JP" altLang="en-US" sz="1800" dirty="0" smtClean="0"/>
              <a:t>が、その一部のものは、トリックスターの働きをして、家族の、患者を犠牲にして成り立</a:t>
            </a:r>
          </a:p>
          <a:p>
            <a:r>
              <a:rPr lang="ja-JP" altLang="en-US" sz="1800" dirty="0" err="1" smtClean="0"/>
              <a:t>って</a:t>
            </a:r>
            <a:r>
              <a:rPr lang="ja-JP" altLang="en-US" sz="1800" dirty="0" smtClean="0"/>
              <a:t>いるホメオスターシスを破り、家族全体を新しい平衡への旅に出させる力があると私</a:t>
            </a:r>
          </a:p>
          <a:p>
            <a:r>
              <a:rPr lang="ja-JP" altLang="en-US" sz="1800" dirty="0" smtClean="0"/>
              <a:t>は思う。</a:t>
            </a:r>
            <a:endParaRPr kumimoji="1" lang="ja-JP"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当事者</a:t>
            </a:r>
            <a:r>
              <a:rPr lang="ja-JP" altLang="en-US" dirty="0" smtClean="0"/>
              <a:t>研究の定義</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solidFill>
                  <a:srgbClr val="FF0000"/>
                </a:solidFill>
              </a:rPr>
              <a:t>【</a:t>
            </a:r>
            <a:r>
              <a:rPr kumimoji="1" lang="ja-JP" altLang="en-US" dirty="0" smtClean="0">
                <a:solidFill>
                  <a:srgbClr val="FF0000"/>
                </a:solidFill>
              </a:rPr>
              <a:t>用語の定義</a:t>
            </a:r>
            <a:r>
              <a:rPr kumimoji="1" lang="en-US" altLang="ja-JP" dirty="0" smtClean="0">
                <a:solidFill>
                  <a:srgbClr val="FF0000"/>
                </a:solidFill>
              </a:rPr>
              <a:t>】</a:t>
            </a:r>
            <a:r>
              <a:rPr kumimoji="1" lang="ja-JP" altLang="en-US" dirty="0" smtClean="0">
                <a:solidFill>
                  <a:srgbClr val="FF0000"/>
                </a:solidFill>
              </a:rPr>
              <a:t>何が当事者研究で何が当事者研究で</a:t>
            </a:r>
            <a:r>
              <a:rPr lang="ja-JP" altLang="en-US" dirty="0" smtClean="0">
                <a:solidFill>
                  <a:srgbClr val="FF0000"/>
                </a:solidFill>
              </a:rPr>
              <a:t>ないか？</a:t>
            </a:r>
            <a:endParaRPr lang="en-US" altLang="ja-JP" dirty="0" smtClean="0">
              <a:solidFill>
                <a:srgbClr val="FF0000"/>
              </a:solidFill>
            </a:endParaRPr>
          </a:p>
          <a:p>
            <a:r>
              <a:rPr lang="ja-JP" altLang="en-US" dirty="0" smtClean="0">
                <a:solidFill>
                  <a:srgbClr val="FF0000"/>
                </a:solidFill>
              </a:rPr>
              <a:t>「精神障害者同士が自分の助け方について一緒に研究すること」（</a:t>
            </a:r>
            <a:r>
              <a:rPr lang="ja-JP" altLang="en-US" dirty="0" err="1" smtClean="0">
                <a:solidFill>
                  <a:srgbClr val="FF0000"/>
                </a:solidFill>
              </a:rPr>
              <a:t>べ</a:t>
            </a:r>
            <a:r>
              <a:rPr lang="ja-JP" altLang="en-US" dirty="0" smtClean="0">
                <a:solidFill>
                  <a:srgbClr val="FF0000"/>
                </a:solidFill>
              </a:rPr>
              <a:t>てるしあわせ研究所・向谷地生良</a:t>
            </a:r>
            <a:r>
              <a:rPr lang="en-US" altLang="ja-JP" dirty="0" smtClean="0">
                <a:solidFill>
                  <a:srgbClr val="FF0000"/>
                </a:solidFill>
              </a:rPr>
              <a:t>, 2009)</a:t>
            </a:r>
          </a:p>
          <a:p>
            <a:endParaRPr kumimoji="1" lang="en-US" altLang="ja-JP" dirty="0" smtClean="0">
              <a:solidFill>
                <a:srgbClr val="FF0000"/>
              </a:solidFill>
            </a:endParaRPr>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74638"/>
            <a:ext cx="8472518" cy="725470"/>
          </a:xfrm>
        </p:spPr>
        <p:txBody>
          <a:bodyPr/>
          <a:lstStyle/>
          <a:p>
            <a:r>
              <a:rPr lang="ja-JP" altLang="en-US" sz="2800" dirty="0" smtClean="0"/>
              <a:t>中井久夫</a:t>
            </a:r>
            <a:r>
              <a:rPr lang="en-US" altLang="ja-JP" sz="2800" dirty="0" smtClean="0"/>
              <a:t>2011</a:t>
            </a:r>
            <a:r>
              <a:rPr lang="ja-JP" altLang="en-US" sz="2800" dirty="0" smtClean="0"/>
              <a:t>「つながり」の精神病理</a:t>
            </a:r>
            <a:r>
              <a:rPr lang="en-US" altLang="ja-JP" sz="2800" dirty="0" smtClean="0"/>
              <a:t>pp83-84</a:t>
            </a:r>
            <a:r>
              <a:rPr lang="ja-JP" altLang="en-US" sz="2800" dirty="0" smtClean="0"/>
              <a:t>　</a:t>
            </a:r>
            <a:r>
              <a:rPr lang="en-US" altLang="ja-JP" sz="2800" dirty="0" smtClean="0"/>
              <a:t>(1985)</a:t>
            </a:r>
            <a:r>
              <a:rPr lang="ja-JP" altLang="en-US" sz="2800" dirty="0" smtClean="0"/>
              <a:t>「家族の臨床」</a:t>
            </a:r>
            <a:endParaRPr kumimoji="1" lang="ja-JP" altLang="en-US" sz="2800" dirty="0"/>
          </a:p>
        </p:txBody>
      </p:sp>
      <p:sp>
        <p:nvSpPr>
          <p:cNvPr id="3" name="コンテンツ プレースホルダ 2"/>
          <p:cNvSpPr>
            <a:spLocks noGrp="1"/>
          </p:cNvSpPr>
          <p:nvPr>
            <p:ph idx="1"/>
          </p:nvPr>
        </p:nvSpPr>
        <p:spPr>
          <a:xfrm>
            <a:off x="-285784" y="1142984"/>
            <a:ext cx="9429784" cy="4983179"/>
          </a:xfrm>
        </p:spPr>
        <p:txBody>
          <a:bodyPr/>
          <a:lstStyle/>
          <a:p>
            <a:r>
              <a:rPr lang="ja-JP" altLang="en-US" sz="1900" dirty="0" smtClean="0"/>
              <a:t>　実際、われわれが仕事をしていく上で重要な助け手は午前の部でも述べましたが「ハプ</a:t>
            </a:r>
          </a:p>
          <a:p>
            <a:r>
              <a:rPr lang="ja-JP" altLang="en-US" sz="1900" dirty="0" smtClean="0"/>
              <a:t>ニング」ですね。偶発事は非常な活用性がある。そういうと。神頼み・みたいに聞こえる</a:t>
            </a:r>
          </a:p>
          <a:p>
            <a:r>
              <a:rPr lang="ja-JP" altLang="en-US" sz="1900" dirty="0" smtClean="0"/>
              <a:t>かもしれませんけど、偶発事は空から降りそそいでいる宇宙線みたいに絶えずわれわれに</a:t>
            </a:r>
          </a:p>
          <a:p>
            <a:r>
              <a:rPr lang="ja-JP" altLang="en-US" sz="1900" dirty="0" smtClean="0"/>
              <a:t>降りそそいでいて、ただ気がつかないだけのことが多い。最近、精神病院のあり方につい</a:t>
            </a:r>
          </a:p>
          <a:p>
            <a:r>
              <a:rPr lang="ja-JP" altLang="en-US" sz="1900" dirty="0" smtClean="0"/>
              <a:t>ていろいろいわれてますね。格子があるとかないとか、取り払った方が良いとか。無けれ</a:t>
            </a:r>
          </a:p>
          <a:p>
            <a:r>
              <a:rPr lang="ja-JP" altLang="en-US" sz="1900" dirty="0" smtClean="0"/>
              <a:t>ば無いにこしたことはないでしょうが、時には拘束が必要な場合もある、現実には。しか</a:t>
            </a:r>
          </a:p>
          <a:p>
            <a:r>
              <a:rPr lang="ja-JP" altLang="en-US" sz="1900" dirty="0" smtClean="0"/>
              <a:t>しなによりも強く私か感じていることは、現在の精神病院の生活には、ハプニングが少な</a:t>
            </a:r>
          </a:p>
          <a:p>
            <a:r>
              <a:rPr lang="ja-JP" altLang="en-US" sz="1900" dirty="0" smtClean="0"/>
              <a:t>いということです。つまり、★驚きを伴った意外性のあるものは、われわれを生かしてくれ</a:t>
            </a:r>
          </a:p>
          <a:p>
            <a:r>
              <a:rPr lang="ja-JP" altLang="en-US" sz="1900" dirty="0" smtClean="0"/>
              <a:t>る大きなもの★なんですね。</a:t>
            </a:r>
            <a:endParaRPr kumimoji="1" lang="ja-JP" altLang="en-US" sz="19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浦河</a:t>
            </a:r>
            <a:r>
              <a:rPr kumimoji="1" lang="ja-JP" altLang="en-US" dirty="0" err="1" smtClean="0"/>
              <a:t>べてるの</a:t>
            </a:r>
            <a:r>
              <a:rPr kumimoji="1" lang="ja-JP" altLang="en-US" dirty="0" smtClean="0"/>
              <a:t>家の当事者研究は、</a:t>
            </a:r>
            <a:r>
              <a:rPr lang="en-US" altLang="ja-JP" dirty="0" smtClean="0"/>
              <a:t>SECI</a:t>
            </a:r>
            <a:r>
              <a:rPr lang="ja-JP" altLang="en-US" dirty="0" smtClean="0"/>
              <a:t>（セキ）モデルすなわち企業活動を対象とした組織的知識創造モデルによって（も）説明可能である。</a:t>
            </a:r>
            <a:endParaRPr lang="en-US" altLang="ja-JP" dirty="0" smtClean="0"/>
          </a:p>
          <a:p>
            <a:r>
              <a:rPr kumimoji="1" lang="ja-JP" altLang="en-US" dirty="0" smtClean="0"/>
              <a:t>両者は同一の構造を持つとはいえ、</a:t>
            </a:r>
            <a:r>
              <a:rPr lang="ja-JP" altLang="en-US" dirty="0" smtClean="0"/>
              <a:t>思いやり有る雰囲気（</a:t>
            </a:r>
            <a:r>
              <a:rPr lang="en-US" altLang="ja-JP" dirty="0" smtClean="0"/>
              <a:t>Humane </a:t>
            </a:r>
            <a:r>
              <a:rPr lang="ja-JP" altLang="en-US" dirty="0" smtClean="0"/>
              <a:t>）ユーモアのある議論（</a:t>
            </a:r>
            <a:r>
              <a:rPr lang="en-US" altLang="ja-JP" dirty="0" smtClean="0"/>
              <a:t>Humorous</a:t>
            </a:r>
            <a:r>
              <a:rPr lang="ja-JP" altLang="en-US" dirty="0" smtClean="0"/>
              <a:t>）　、場 当 た り 的 展 開  （</a:t>
            </a:r>
            <a:r>
              <a:rPr lang="en-US" altLang="ja-JP" dirty="0" smtClean="0"/>
              <a:t>Happening</a:t>
            </a:r>
            <a:r>
              <a:rPr lang="ja-JP" altLang="en-US" dirty="0" smtClean="0"/>
              <a:t>）　という３</a:t>
            </a:r>
            <a:r>
              <a:rPr lang="en-US" altLang="ja-JP" dirty="0" smtClean="0"/>
              <a:t>H</a:t>
            </a:r>
            <a:r>
              <a:rPr lang="ja-JP" altLang="en-US" dirty="0" err="1" smtClean="0"/>
              <a:t>での</a:t>
            </a:r>
            <a:r>
              <a:rPr lang="ja-JP" altLang="en-US" dirty="0" smtClean="0"/>
              <a:t>違いが仮説生成的に提案された。</a:t>
            </a:r>
            <a:endParaRPr lang="en-US" altLang="ja-JP"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a:xfrm>
            <a:off x="285720" y="1428736"/>
            <a:ext cx="8401080" cy="4697427"/>
          </a:xfrm>
        </p:spPr>
        <p:txBody>
          <a:bodyPr/>
          <a:lstStyle/>
          <a:p>
            <a:r>
              <a:rPr kumimoji="1" lang="ja-JP" altLang="en-US" dirty="0" smtClean="0"/>
              <a:t>当事者研究におけるナラティブそのもの</a:t>
            </a:r>
            <a:r>
              <a:rPr lang="ja-JP" altLang="en-US" dirty="0" smtClean="0"/>
              <a:t>を対象とした</a:t>
            </a:r>
            <a:r>
              <a:rPr kumimoji="1" lang="ja-JP" altLang="en-US" dirty="0" smtClean="0"/>
              <a:t>分析</a:t>
            </a:r>
            <a:endParaRPr kumimoji="1" lang="en-US" altLang="ja-JP" dirty="0" smtClean="0"/>
          </a:p>
          <a:p>
            <a:pPr>
              <a:buNone/>
            </a:pPr>
            <a:r>
              <a:rPr lang="ja-JP" altLang="en-US" dirty="0" smtClean="0"/>
              <a:t>　　回復の語り、混沌の語り、探求の語り</a:t>
            </a:r>
            <a:endParaRPr kumimoji="1" lang="en-US" altLang="ja-JP" dirty="0" smtClean="0"/>
          </a:p>
          <a:p>
            <a:pPr>
              <a:buNone/>
            </a:pPr>
            <a:r>
              <a:rPr lang="ja-JP" altLang="en-US" dirty="0" smtClean="0"/>
              <a:t>　　</a:t>
            </a:r>
            <a:r>
              <a:rPr lang="ja-JP" altLang="en-US" sz="2400" dirty="0" smtClean="0"/>
              <a:t>フランク、</a:t>
            </a:r>
            <a:r>
              <a:rPr lang="en-US" altLang="ja-JP" sz="2400" dirty="0" smtClean="0"/>
              <a:t>A</a:t>
            </a:r>
            <a:r>
              <a:rPr lang="ja-JP" altLang="en-US" sz="2400" dirty="0" smtClean="0"/>
              <a:t>（鈴木訳）</a:t>
            </a:r>
            <a:r>
              <a:rPr lang="en-US" altLang="ja-JP" sz="2400" dirty="0" smtClean="0"/>
              <a:t>『</a:t>
            </a:r>
            <a:r>
              <a:rPr lang="ja-JP" altLang="en-US" sz="2400" dirty="0" smtClean="0"/>
              <a:t>傷ついた物語の語り手</a:t>
            </a:r>
            <a:r>
              <a:rPr lang="en-US" altLang="ja-JP" sz="2400" dirty="0" smtClean="0"/>
              <a:t>』</a:t>
            </a:r>
            <a:r>
              <a:rPr lang="ja-JP" altLang="en-US" sz="2400" dirty="0" smtClean="0"/>
              <a:t>ゆみる出版</a:t>
            </a:r>
            <a:endParaRPr lang="en-US" altLang="ja-JP" sz="2400" dirty="0" smtClean="0"/>
          </a:p>
          <a:p>
            <a:pPr>
              <a:buNone/>
            </a:pPr>
            <a:endParaRPr lang="en-US" altLang="ja-JP" sz="2400" dirty="0" smtClean="0"/>
          </a:p>
          <a:p>
            <a:pPr>
              <a:buNone/>
            </a:pPr>
            <a:r>
              <a:rPr lang="ja-JP" altLang="en-US" dirty="0" smtClean="0"/>
              <a:t>当事者による研究の多様性</a:t>
            </a:r>
            <a:endParaRPr lang="en-US" altLang="ja-JP" dirty="0" smtClean="0"/>
          </a:p>
          <a:p>
            <a:pPr>
              <a:buNone/>
            </a:pPr>
            <a:r>
              <a:rPr lang="ja-JP" altLang="en-US" sz="2400" dirty="0" smtClean="0"/>
              <a:t>　　</a:t>
            </a:r>
            <a:r>
              <a:rPr lang="ja-JP" altLang="en-US" sz="2800" dirty="0" smtClean="0"/>
              <a:t>たとえば第３回じゃんだらにぃ（浜松：</a:t>
            </a:r>
            <a:r>
              <a:rPr lang="en-US" altLang="ja-JP" sz="2800" dirty="0" smtClean="0"/>
              <a:t>2011</a:t>
            </a:r>
            <a:r>
              <a:rPr lang="ja-JP" altLang="en-US" sz="2800" dirty="0" smtClean="0"/>
              <a:t>年</a:t>
            </a:r>
            <a:r>
              <a:rPr lang="en-US" altLang="ja-JP" sz="2800" dirty="0" smtClean="0"/>
              <a:t>6</a:t>
            </a:r>
            <a:r>
              <a:rPr lang="ja-JP" altLang="en-US" sz="2800" dirty="0" smtClean="0"/>
              <a:t>月</a:t>
            </a:r>
            <a:r>
              <a:rPr lang="en-US" altLang="ja-JP" sz="2800" dirty="0" smtClean="0"/>
              <a:t>18</a:t>
            </a:r>
            <a:r>
              <a:rPr lang="ja-JP" altLang="en-US" sz="2800" dirty="0" smtClean="0"/>
              <a:t>日）の研究発表との比較　</a:t>
            </a:r>
            <a:endParaRPr lang="en-US" altLang="ja-JP" sz="2800" dirty="0" smtClean="0"/>
          </a:p>
          <a:p>
            <a:pPr>
              <a:buNone/>
            </a:pPr>
            <a:r>
              <a:rPr kumimoji="1" lang="ja-JP" altLang="en-US" sz="2800" dirty="0" smtClean="0"/>
              <a:t>↓</a:t>
            </a:r>
            <a:endParaRPr kumimoji="1" lang="en-US" altLang="ja-JP" sz="2800" dirty="0" smtClean="0"/>
          </a:p>
          <a:p>
            <a:pPr>
              <a:buNone/>
            </a:pPr>
            <a:r>
              <a:rPr lang="ja-JP" altLang="en-US" dirty="0" smtClean="0"/>
              <a:t>当事者研究の定義の問題</a:t>
            </a:r>
            <a:endParaRPr kumimoji="1" lang="ja-JP" alt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0"/>
            <a:ext cx="8643998" cy="785794"/>
          </a:xfrm>
        </p:spPr>
        <p:txBody>
          <a:bodyPr/>
          <a:lstStyle/>
          <a:p>
            <a:r>
              <a:rPr lang="ja-JP" altLang="en-US" sz="3600" dirty="0" smtClean="0"/>
              <a:t>式守晴子先生コメント　</a:t>
            </a:r>
            <a:r>
              <a:rPr lang="en-US" altLang="ja-JP" sz="3600" dirty="0" smtClean="0"/>
              <a:t>2011</a:t>
            </a:r>
            <a:r>
              <a:rPr lang="ja-JP" altLang="en-US" sz="3600" dirty="0" smtClean="0"/>
              <a:t>年</a:t>
            </a:r>
            <a:r>
              <a:rPr lang="en-US" altLang="ja-JP" sz="3600" dirty="0" smtClean="0"/>
              <a:t>6</a:t>
            </a:r>
            <a:r>
              <a:rPr lang="ja-JP" altLang="en-US" sz="3600" dirty="0" smtClean="0"/>
              <a:t>月</a:t>
            </a:r>
            <a:r>
              <a:rPr lang="en-US" altLang="ja-JP" sz="3600" dirty="0" smtClean="0"/>
              <a:t>19</a:t>
            </a:r>
            <a:r>
              <a:rPr lang="ja-JP" altLang="en-US" sz="3600" dirty="0" smtClean="0"/>
              <a:t>日</a:t>
            </a:r>
            <a:endParaRPr kumimoji="1" lang="ja-JP" altLang="en-US" sz="3600" dirty="0"/>
          </a:p>
        </p:txBody>
      </p:sp>
      <p:sp>
        <p:nvSpPr>
          <p:cNvPr id="3" name="コンテンツ プレースホルダ 2"/>
          <p:cNvSpPr>
            <a:spLocks noGrp="1"/>
          </p:cNvSpPr>
          <p:nvPr>
            <p:ph idx="1"/>
          </p:nvPr>
        </p:nvSpPr>
        <p:spPr>
          <a:xfrm>
            <a:off x="0" y="928670"/>
            <a:ext cx="9144000" cy="5929330"/>
          </a:xfrm>
        </p:spPr>
        <p:txBody>
          <a:bodyPr/>
          <a:lstStyle/>
          <a:p>
            <a:r>
              <a:rPr kumimoji="1" lang="ja-JP" altLang="en-US" sz="2800" dirty="0" smtClean="0"/>
              <a:t>べてるはうまくいっている。プロセスの分析は重要。１人認知行動療法的だが、なぜうまく行くか分からない。</a:t>
            </a:r>
            <a:endParaRPr kumimoji="1" lang="en-US" altLang="ja-JP" sz="2800" dirty="0" smtClean="0"/>
          </a:p>
          <a:p>
            <a:r>
              <a:rPr lang="ja-JP" altLang="en-US" sz="2800" dirty="0" smtClean="0"/>
              <a:t>図の軸の質問が分かりにくい。研究方法の手続きの部分が分かりにくい。</a:t>
            </a:r>
            <a:endParaRPr lang="en-US" altLang="ja-JP" sz="2800" dirty="0" smtClean="0"/>
          </a:p>
          <a:p>
            <a:r>
              <a:rPr kumimoji="1" lang="ja-JP" altLang="en-US" sz="2800" dirty="0" smtClean="0"/>
              <a:t>じゃんだらにぃを静岡市</a:t>
            </a:r>
            <a:r>
              <a:rPr lang="ja-JP" altLang="en-US" sz="2800" dirty="0" smtClean="0"/>
              <a:t>でやりたいがうまくいかない。どうして浜松はうまくいくのか？</a:t>
            </a:r>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いとう・小平・向谷地</a:t>
            </a:r>
            <a:r>
              <a:rPr kumimoji="1" lang="en-US" altLang="ja-JP" sz="3200" dirty="0" smtClean="0"/>
              <a:t>(2012)</a:t>
            </a:r>
            <a:r>
              <a:rPr kumimoji="1" lang="ja-JP" altLang="en-US" sz="3200" dirty="0" smtClean="0"/>
              <a:t>　論文構想</a:t>
            </a:r>
            <a:r>
              <a:rPr kumimoji="1" lang="en-US" altLang="ja-JP" sz="3200" dirty="0" smtClean="0"/>
              <a:t/>
            </a:r>
            <a:br>
              <a:rPr kumimoji="1" lang="en-US" altLang="ja-JP" sz="3200" dirty="0" smtClean="0"/>
            </a:br>
            <a:r>
              <a:rPr lang="ja-JP" altLang="en-US" sz="3200" dirty="0" smtClean="0"/>
              <a:t>東西南北論文＋浜松の心理教育家族教室</a:t>
            </a:r>
            <a:endParaRPr kumimoji="1" lang="ja-JP" altLang="en-US" sz="3200" dirty="0"/>
          </a:p>
        </p:txBody>
      </p:sp>
      <p:sp>
        <p:nvSpPr>
          <p:cNvPr id="3" name="コンテンツ プレースホルダ 2"/>
          <p:cNvSpPr>
            <a:spLocks noGrp="1"/>
          </p:cNvSpPr>
          <p:nvPr>
            <p:ph idx="1"/>
          </p:nvPr>
        </p:nvSpPr>
        <p:spPr/>
        <p:txBody>
          <a:bodyPr/>
          <a:lstStyle/>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31"/>
          <p:cNvGrpSpPr>
            <a:grpSpLocks/>
          </p:cNvGrpSpPr>
          <p:nvPr/>
        </p:nvGrpSpPr>
        <p:grpSpPr bwMode="auto">
          <a:xfrm>
            <a:off x="1476375" y="1700213"/>
            <a:ext cx="3455988" cy="3457575"/>
            <a:chOff x="2411413" y="2781300"/>
            <a:chExt cx="2376487" cy="2305050"/>
          </a:xfrm>
        </p:grpSpPr>
        <p:sp>
          <p:nvSpPr>
            <p:cNvPr id="9219" name="Oval 5"/>
            <p:cNvSpPr>
              <a:spLocks noChangeArrowheads="1"/>
            </p:cNvSpPr>
            <p:nvPr/>
          </p:nvSpPr>
          <p:spPr bwMode="auto">
            <a:xfrm>
              <a:off x="2411413" y="2781300"/>
              <a:ext cx="2376487" cy="2305050"/>
            </a:xfrm>
            <a:prstGeom prst="ellipse">
              <a:avLst/>
            </a:prstGeom>
            <a:solidFill>
              <a:srgbClr val="33CCCC">
                <a:alpha val="59999"/>
              </a:srgbClr>
            </a:solidFill>
            <a:ln w="57150">
              <a:solidFill>
                <a:schemeClr val="tx1"/>
              </a:solidFill>
              <a:round/>
              <a:headEnd/>
              <a:tailEnd/>
            </a:ln>
          </p:spPr>
          <p:txBody>
            <a:bodyPr wrap="none" anchor="ctr"/>
            <a:lstStyle/>
            <a:p>
              <a:endParaRPr lang="ja-JP" altLang="ja-JP"/>
            </a:p>
          </p:txBody>
        </p:sp>
        <p:sp>
          <p:nvSpPr>
            <p:cNvPr id="12297" name="Text Box 7"/>
            <p:cNvSpPr txBox="1">
              <a:spLocks noChangeArrowheads="1"/>
            </p:cNvSpPr>
            <p:nvPr/>
          </p:nvSpPr>
          <p:spPr bwMode="auto">
            <a:xfrm>
              <a:off x="2708337" y="3261783"/>
              <a:ext cx="1741156" cy="574675"/>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nSpc>
                  <a:spcPts val="3000"/>
                </a:lnSpc>
                <a:spcBef>
                  <a:spcPct val="50000"/>
                </a:spcBef>
                <a:defRPr/>
              </a:pPr>
              <a:r>
                <a:rPr lang="ja-JP" altLang="en-US" sz="3200" dirty="0">
                  <a:solidFill>
                    <a:schemeClr val="tx1"/>
                  </a:solidFill>
                  <a:latin typeface="HGP創英角ｺﾞｼｯｸUB" pitchFamily="50" charset="-128"/>
                  <a:ea typeface="HGP創英角ｺﾞｼｯｸUB" pitchFamily="50" charset="-128"/>
                </a:rPr>
                <a:t>自分の専門家になる</a:t>
              </a:r>
            </a:p>
          </p:txBody>
        </p:sp>
      </p:grpSp>
      <p:grpSp>
        <p:nvGrpSpPr>
          <p:cNvPr id="3" name="グループ化 33"/>
          <p:cNvGrpSpPr>
            <a:grpSpLocks/>
          </p:cNvGrpSpPr>
          <p:nvPr/>
        </p:nvGrpSpPr>
        <p:grpSpPr bwMode="auto">
          <a:xfrm>
            <a:off x="2916238" y="3284538"/>
            <a:ext cx="3384550" cy="3168650"/>
            <a:chOff x="3419179" y="3861124"/>
            <a:chExt cx="2376488" cy="2305050"/>
          </a:xfrm>
        </p:grpSpPr>
        <p:sp>
          <p:nvSpPr>
            <p:cNvPr id="9222" name="Oval 4"/>
            <p:cNvSpPr>
              <a:spLocks noChangeArrowheads="1"/>
            </p:cNvSpPr>
            <p:nvPr/>
          </p:nvSpPr>
          <p:spPr bwMode="auto">
            <a:xfrm>
              <a:off x="3419179" y="3861124"/>
              <a:ext cx="2376488" cy="2305050"/>
            </a:xfrm>
            <a:prstGeom prst="ellipse">
              <a:avLst/>
            </a:prstGeom>
            <a:solidFill>
              <a:srgbClr val="FF3300">
                <a:alpha val="59999"/>
              </a:srgbClr>
            </a:solidFill>
            <a:ln w="57150">
              <a:solidFill>
                <a:schemeClr val="tx1"/>
              </a:solidFill>
              <a:round/>
              <a:headEnd/>
              <a:tailEnd/>
            </a:ln>
          </p:spPr>
          <p:txBody>
            <a:bodyPr wrap="none" anchor="ctr"/>
            <a:lstStyle/>
            <a:p>
              <a:endParaRPr lang="ja-JP" altLang="ja-JP"/>
            </a:p>
          </p:txBody>
        </p:sp>
        <p:sp>
          <p:nvSpPr>
            <p:cNvPr id="12298" name="Text Box 8"/>
            <p:cNvSpPr txBox="1">
              <a:spLocks noChangeArrowheads="1"/>
            </p:cNvSpPr>
            <p:nvPr/>
          </p:nvSpPr>
          <p:spPr bwMode="auto">
            <a:xfrm>
              <a:off x="3672210" y="5222674"/>
              <a:ext cx="1928388" cy="784133"/>
            </a:xfrm>
            <a:prstGeom prst="rect">
              <a:avLst/>
            </a:prstGeom>
            <a:noFill/>
            <a:ln>
              <a:noFill/>
              <a:headEnd/>
              <a:tailEnd/>
            </a:ln>
          </p:spPr>
          <p:style>
            <a:lnRef idx="2">
              <a:schemeClr val="accent5"/>
            </a:lnRef>
            <a:fillRef idx="1">
              <a:schemeClr val="lt1"/>
            </a:fillRef>
            <a:effectRef idx="0">
              <a:schemeClr val="accent5"/>
            </a:effectRef>
            <a:fontRef idx="minor">
              <a:schemeClr val="dk1"/>
            </a:fontRef>
          </p:style>
          <p:txBody>
            <a:bodyPr>
              <a:spAutoFit/>
            </a:bodyPr>
            <a:lstStyle/>
            <a:p>
              <a:pPr>
                <a:spcBef>
                  <a:spcPct val="50000"/>
                </a:spcBef>
                <a:defRPr/>
              </a:pPr>
              <a:r>
                <a:rPr lang="ja-JP" altLang="en-US" sz="2000" b="1" dirty="0"/>
                <a:t>　</a:t>
              </a:r>
              <a:r>
                <a:rPr lang="ja-JP" altLang="en-US" sz="3200" dirty="0">
                  <a:solidFill>
                    <a:schemeClr val="tx1"/>
                  </a:solidFill>
                  <a:latin typeface="HGP創英角ｺﾞｼｯｸUB" pitchFamily="50" charset="-128"/>
                  <a:ea typeface="HGP創英角ｺﾞｼｯｸUB" pitchFamily="50" charset="-128"/>
                </a:rPr>
                <a:t>自分の支援者になる　</a:t>
              </a:r>
            </a:p>
          </p:txBody>
        </p:sp>
      </p:grpSp>
      <p:grpSp>
        <p:nvGrpSpPr>
          <p:cNvPr id="4" name="グループ化 34"/>
          <p:cNvGrpSpPr>
            <a:grpSpLocks/>
          </p:cNvGrpSpPr>
          <p:nvPr/>
        </p:nvGrpSpPr>
        <p:grpSpPr bwMode="auto">
          <a:xfrm>
            <a:off x="4357688" y="1700213"/>
            <a:ext cx="3238500" cy="3390900"/>
            <a:chOff x="4357688" y="1700808"/>
            <a:chExt cx="3238648" cy="3390305"/>
          </a:xfrm>
        </p:grpSpPr>
        <p:sp>
          <p:nvSpPr>
            <p:cNvPr id="9225" name="Oval 6"/>
            <p:cNvSpPr>
              <a:spLocks noChangeArrowheads="1"/>
            </p:cNvSpPr>
            <p:nvPr/>
          </p:nvSpPr>
          <p:spPr bwMode="auto">
            <a:xfrm>
              <a:off x="4357688" y="1700808"/>
              <a:ext cx="3238648" cy="3390305"/>
            </a:xfrm>
            <a:prstGeom prst="ellipse">
              <a:avLst/>
            </a:prstGeom>
            <a:solidFill>
              <a:srgbClr val="FFFF00">
                <a:alpha val="59999"/>
              </a:srgbClr>
            </a:solidFill>
            <a:ln w="57150">
              <a:solidFill>
                <a:schemeClr val="tx1"/>
              </a:solidFill>
              <a:round/>
              <a:headEnd/>
              <a:tailEnd/>
            </a:ln>
          </p:spPr>
          <p:txBody>
            <a:bodyPr wrap="none" anchor="ctr"/>
            <a:lstStyle/>
            <a:p>
              <a:endParaRPr lang="ja-JP" altLang="ja-JP"/>
            </a:p>
          </p:txBody>
        </p:sp>
        <p:sp>
          <p:nvSpPr>
            <p:cNvPr id="12299" name="Text Box 9"/>
            <p:cNvSpPr txBox="1">
              <a:spLocks noChangeArrowheads="1"/>
            </p:cNvSpPr>
            <p:nvPr/>
          </p:nvSpPr>
          <p:spPr bwMode="auto">
            <a:xfrm>
              <a:off x="4932389" y="2276969"/>
              <a:ext cx="2376596" cy="1077724"/>
            </a:xfrm>
            <a:prstGeom prst="rect">
              <a:avLst/>
            </a:prstGeom>
            <a:noFill/>
            <a:ln>
              <a:noFill/>
              <a:headEnd/>
              <a:tailEnd/>
            </a:ln>
          </p:spPr>
          <p:style>
            <a:lnRef idx="2">
              <a:schemeClr val="accent6"/>
            </a:lnRef>
            <a:fillRef idx="1">
              <a:schemeClr val="lt1"/>
            </a:fillRef>
            <a:effectRef idx="0">
              <a:schemeClr val="accent6"/>
            </a:effectRef>
            <a:fontRef idx="minor">
              <a:schemeClr val="dk1"/>
            </a:fontRef>
          </p:style>
          <p:txBody>
            <a:bodyPr>
              <a:spAutoFit/>
            </a:bodyPr>
            <a:lstStyle/>
            <a:p>
              <a:pPr>
                <a:spcBef>
                  <a:spcPct val="50000"/>
                </a:spcBef>
                <a:defRPr/>
              </a:pPr>
              <a:r>
                <a:rPr lang="ja-JP" altLang="en-US" sz="3200" dirty="0">
                  <a:solidFill>
                    <a:schemeClr val="tx1"/>
                  </a:solidFill>
                  <a:latin typeface="HGP創英角ｺﾞｼｯｸUB" pitchFamily="50" charset="-128"/>
                  <a:ea typeface="HGP創英角ｺﾞｼｯｸUB" pitchFamily="50" charset="-128"/>
                </a:rPr>
                <a:t>自分の研究者になる</a:t>
              </a:r>
            </a:p>
          </p:txBody>
        </p:sp>
      </p:grpSp>
      <p:pic>
        <p:nvPicPr>
          <p:cNvPr id="9227" name="Picture 11" descr="人型_男性"/>
          <p:cNvPicPr>
            <a:picLocks noChangeAspect="1" noChangeArrowheads="1"/>
          </p:cNvPicPr>
          <p:nvPr/>
        </p:nvPicPr>
        <p:blipFill>
          <a:blip r:embed="rId3"/>
          <a:srcRect/>
          <a:stretch>
            <a:fillRect/>
          </a:stretch>
        </p:blipFill>
        <p:spPr bwMode="auto">
          <a:xfrm>
            <a:off x="4211638" y="2852738"/>
            <a:ext cx="952500" cy="1152525"/>
          </a:xfrm>
          <a:prstGeom prst="rect">
            <a:avLst/>
          </a:prstGeom>
          <a:noFill/>
          <a:ln w="9525">
            <a:noFill/>
            <a:miter lim="800000"/>
            <a:headEnd/>
            <a:tailEnd/>
          </a:ln>
        </p:spPr>
      </p:pic>
      <p:sp>
        <p:nvSpPr>
          <p:cNvPr id="285709" name="Oval 13"/>
          <p:cNvSpPr>
            <a:spLocks noChangeArrowheads="1"/>
          </p:cNvSpPr>
          <p:nvPr/>
        </p:nvSpPr>
        <p:spPr bwMode="auto">
          <a:xfrm>
            <a:off x="214313" y="765175"/>
            <a:ext cx="8750300" cy="5878513"/>
          </a:xfrm>
          <a:prstGeom prst="ellipse">
            <a:avLst/>
          </a:prstGeom>
          <a:noFill/>
          <a:ln w="76200">
            <a:solidFill>
              <a:schemeClr val="tx1"/>
            </a:solidFill>
            <a:round/>
            <a:headEnd/>
            <a:tailEnd/>
          </a:ln>
          <a:effectLst>
            <a:outerShdw blurRad="76200" dir="13500000" sy="23000" kx="1200000" algn="br" rotWithShape="0">
              <a:prstClr val="black">
                <a:alpha val="20000"/>
              </a:prstClr>
            </a:outerShdw>
          </a:effectLst>
        </p:spPr>
        <p:txBody>
          <a:bodyPr wrap="none" anchor="ctr"/>
          <a:lstStyle/>
          <a:p>
            <a:pPr>
              <a:defRPr/>
            </a:pPr>
            <a:endParaRPr lang="ja-JP" altLang="en-US"/>
          </a:p>
        </p:txBody>
      </p:sp>
      <p:sp>
        <p:nvSpPr>
          <p:cNvPr id="9229" name="Rectangle 2"/>
          <p:cNvSpPr>
            <a:spLocks noGrp="1" noChangeArrowheads="1"/>
          </p:cNvSpPr>
          <p:nvPr>
            <p:ph type="title" idx="4294967295"/>
          </p:nvPr>
        </p:nvSpPr>
        <p:spPr>
          <a:xfrm>
            <a:off x="2268538" y="0"/>
            <a:ext cx="4211637" cy="792163"/>
          </a:xfrm>
        </p:spPr>
        <p:txBody>
          <a:bodyPr/>
          <a:lstStyle/>
          <a:p>
            <a:r>
              <a:rPr lang="ja-JP" altLang="en-US" sz="3600">
                <a:solidFill>
                  <a:srgbClr val="FFFF00"/>
                </a:solidFill>
                <a:ea typeface="HG創英角ｺﾞｼｯｸUB" pitchFamily="49" charset="-128"/>
              </a:rPr>
              <a:t>当事者研究の構成</a:t>
            </a:r>
          </a:p>
        </p:txBody>
      </p:sp>
      <p:sp>
        <p:nvSpPr>
          <p:cNvPr id="19472" name="Text Box 15"/>
          <p:cNvSpPr txBox="1">
            <a:spLocks noChangeArrowheads="1"/>
          </p:cNvSpPr>
          <p:nvPr/>
        </p:nvSpPr>
        <p:spPr bwMode="auto">
          <a:xfrm>
            <a:off x="1692275" y="692150"/>
            <a:ext cx="6192838" cy="5857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defRPr/>
            </a:pPr>
            <a:r>
              <a:rPr lang="ja-JP" altLang="en-US" sz="3200" dirty="0">
                <a:solidFill>
                  <a:srgbClr val="002060"/>
                </a:solidFill>
                <a:effectLst>
                  <a:outerShdw blurRad="38100" dist="38100" dir="2700000" algn="tl">
                    <a:srgbClr val="000000">
                      <a:alpha val="43137"/>
                    </a:srgbClr>
                  </a:outerShdw>
                </a:effectLst>
                <a:ea typeface="HG創英角ｺﾞｼｯｸUB" pitchFamily="49" charset="-128"/>
              </a:rPr>
              <a:t>「自分の苦労」の主人公になる</a:t>
            </a:r>
          </a:p>
        </p:txBody>
      </p:sp>
      <p:sp>
        <p:nvSpPr>
          <p:cNvPr id="29705" name="スライド番号プレースホルダ 2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BCDD5E5-E2B3-4123-AF18-66A686762048}" type="slidenum">
              <a:rPr lang="en-US" altLang="ja-JP" sz="1200">
                <a:solidFill>
                  <a:schemeClr val="tx1">
                    <a:tint val="75000"/>
                  </a:schemeClr>
                </a:solidFill>
                <a:latin typeface="+mn-lt"/>
                <a:ea typeface="+mn-ea"/>
              </a:rPr>
              <a:pPr algn="r" fontAlgn="auto">
                <a:spcBef>
                  <a:spcPts val="0"/>
                </a:spcBef>
                <a:spcAft>
                  <a:spcPts val="0"/>
                </a:spcAft>
                <a:defRPr/>
              </a:pPr>
              <a:t>4</a:t>
            </a:fld>
            <a:endParaRPr lang="en-US" altLang="ja-JP" sz="1200">
              <a:solidFill>
                <a:schemeClr val="tx1">
                  <a:tint val="75000"/>
                </a:schemeClr>
              </a:solidFill>
              <a:latin typeface="+mn-lt"/>
              <a:ea typeface="+mn-ea"/>
            </a:endParaRPr>
          </a:p>
        </p:txBody>
      </p:sp>
      <p:sp>
        <p:nvSpPr>
          <p:cNvPr id="29706" name="日付プレースホルダ 22"/>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D04DB3BD-3200-40B4-A27F-A7860AF4A32F}" type="datetime1">
              <a:rPr lang="ja-JP" altLang="en-US" sz="1200">
                <a:solidFill>
                  <a:schemeClr val="tx1">
                    <a:tint val="75000"/>
                  </a:schemeClr>
                </a:solidFill>
                <a:latin typeface="Times New Roman" pitchFamily="18" charset="0"/>
                <a:ea typeface="+mn-ea"/>
              </a:rPr>
              <a:pPr fontAlgn="auto">
                <a:spcBef>
                  <a:spcPts val="0"/>
                </a:spcBef>
                <a:spcAft>
                  <a:spcPts val="0"/>
                </a:spcAft>
                <a:defRPr/>
              </a:pPr>
              <a:t>2015/7/3</a:t>
            </a:fld>
            <a:endParaRPr lang="en-US" altLang="ja-JP" sz="1200">
              <a:solidFill>
                <a:schemeClr val="tx1">
                  <a:tint val="75000"/>
                </a:schemeClr>
              </a:solidFill>
              <a:latin typeface="Times New Roman" pitchFamily="18" charset="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9472"/>
                                        </p:tgtEl>
                                        <p:attrNameLst>
                                          <p:attrName>style.visibility</p:attrName>
                                        </p:attrNameLst>
                                      </p:cBhvr>
                                      <p:to>
                                        <p:strVal val="visible"/>
                                      </p:to>
                                    </p:set>
                                    <p:anim calcmode="lin" valueType="num">
                                      <p:cBhvr>
                                        <p:cTn id="18" dur="1000" fill="hold"/>
                                        <p:tgtEl>
                                          <p:spTgt spid="19472"/>
                                        </p:tgtEl>
                                        <p:attrNameLst>
                                          <p:attrName>ppt_w</p:attrName>
                                        </p:attrNameLst>
                                      </p:cBhvr>
                                      <p:tavLst>
                                        <p:tav tm="0">
                                          <p:val>
                                            <p:fltVal val="0"/>
                                          </p:val>
                                        </p:tav>
                                        <p:tav tm="100000">
                                          <p:val>
                                            <p:strVal val="#ppt_w"/>
                                          </p:val>
                                        </p:tav>
                                      </p:tavLst>
                                    </p:anim>
                                    <p:anim calcmode="lin" valueType="num">
                                      <p:cBhvr>
                                        <p:cTn id="19" dur="1000" fill="hold"/>
                                        <p:tgtEl>
                                          <p:spTgt spid="19472"/>
                                        </p:tgtEl>
                                        <p:attrNameLst>
                                          <p:attrName>ppt_h</p:attrName>
                                        </p:attrNameLst>
                                      </p:cBhvr>
                                      <p:tavLst>
                                        <p:tav tm="0">
                                          <p:val>
                                            <p:fltVal val="0"/>
                                          </p:val>
                                        </p:tav>
                                        <p:tav tm="100000">
                                          <p:val>
                                            <p:strVal val="#ppt_h"/>
                                          </p:val>
                                        </p:tav>
                                      </p:tavLst>
                                    </p:anim>
                                    <p:animEffect transition="in" filter="fade">
                                      <p:cBhvr>
                                        <p:cTn id="20" dur="1000"/>
                                        <p:tgtEl>
                                          <p:spTgt spid="19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idx="4294967295"/>
          </p:nvPr>
        </p:nvSpPr>
        <p:spPr>
          <a:xfrm>
            <a:off x="428625" y="357188"/>
            <a:ext cx="8229600" cy="1143000"/>
          </a:xfrm>
        </p:spPr>
        <p:txBody>
          <a:bodyPr/>
          <a:lstStyle/>
          <a:p>
            <a:r>
              <a:rPr lang="en-US" altLang="ja-JP" sz="2400"/>
              <a:t>NHK</a:t>
            </a:r>
            <a:r>
              <a:rPr lang="ja-JP" altLang="en-US" sz="2400"/>
              <a:t>教育</a:t>
            </a:r>
            <a:r>
              <a:rPr lang="en-US" altLang="ja-JP" sz="2400"/>
              <a:t>2009</a:t>
            </a:r>
            <a:r>
              <a:rPr lang="ja-JP" altLang="en-US" sz="2400"/>
              <a:t>年</a:t>
            </a:r>
            <a:r>
              <a:rPr lang="en-US" altLang="ja-JP" sz="2400"/>
              <a:t>11</a:t>
            </a:r>
            <a:r>
              <a:rPr lang="ja-JP" altLang="en-US" sz="2400"/>
              <a:t>月</a:t>
            </a:r>
            <a:r>
              <a:rPr lang="en-US" altLang="ja-JP" sz="2400"/>
              <a:t>5</a:t>
            </a:r>
            <a:r>
              <a:rPr lang="ja-JP" altLang="en-US" sz="2400"/>
              <a:t>日放映「統合失調症からの回復」</a:t>
            </a:r>
            <a:r>
              <a:rPr lang="ja-JP" altLang="en-US" sz="3600"/>
              <a:t/>
            </a:r>
            <a:br>
              <a:rPr lang="ja-JP" altLang="en-US" sz="3600"/>
            </a:br>
            <a:r>
              <a:rPr lang="ja-JP" altLang="en-US" sz="3200"/>
              <a:t>向谷地宣明さんによる当事者研究</a:t>
            </a:r>
            <a:endParaRPr lang="ja-JP" altLang="en-US" sz="3600"/>
          </a:p>
        </p:txBody>
      </p:sp>
      <p:sp>
        <p:nvSpPr>
          <p:cNvPr id="7171" name="コンテンツ プレースホルダ 2"/>
          <p:cNvSpPr>
            <a:spLocks noGrp="1"/>
          </p:cNvSpPr>
          <p:nvPr>
            <p:ph idx="4294967295"/>
          </p:nvPr>
        </p:nvSpPr>
        <p:spPr>
          <a:xfrm>
            <a:off x="500063" y="1428750"/>
            <a:ext cx="8229600" cy="4525963"/>
          </a:xfrm>
        </p:spPr>
        <p:txBody>
          <a:bodyPr/>
          <a:lstStyle/>
          <a:p>
            <a:pPr algn="ctr">
              <a:buFontTx/>
              <a:buNone/>
            </a:pPr>
            <a:r>
              <a:rPr lang="ja-JP" altLang="en-US" sz="4400"/>
              <a:t>「どうですか？研究は？」</a:t>
            </a:r>
          </a:p>
          <a:p>
            <a:pPr algn="ctr">
              <a:buFontTx/>
              <a:buNone/>
            </a:pPr>
            <a:r>
              <a:rPr lang="ja-JP" altLang="en-US" sz="2700" i="1"/>
              <a:t>本人の語りを尊重し対話する姿勢</a:t>
            </a:r>
          </a:p>
          <a:p>
            <a:r>
              <a:rPr lang="ja-JP" altLang="en-US"/>
              <a:t>「回復って何？どうなったら回復なの？」</a:t>
            </a:r>
          </a:p>
          <a:p>
            <a:r>
              <a:rPr lang="ja-JP" altLang="en-US"/>
              <a:t>「今日の死にたいはどういう死にたいなの？」</a:t>
            </a:r>
          </a:p>
          <a:p>
            <a:r>
              <a:rPr lang="ja-JP" altLang="en-US"/>
              <a:t>「いい行き詰まり方だね」</a:t>
            </a:r>
          </a:p>
          <a:p>
            <a:r>
              <a:rPr lang="ja-JP" altLang="en-US"/>
              <a:t>「（自己病名を）自分のコントロール障害にしたの？今まで自殺願望だったよね」</a:t>
            </a:r>
          </a:p>
          <a:p>
            <a:pPr>
              <a:buFontTx/>
              <a:buNone/>
            </a:pPr>
            <a:r>
              <a:rPr lang="ja-JP" altLang="en-US">
                <a:solidFill>
                  <a:srgbClr val="FF0000"/>
                </a:solidFill>
              </a:rPr>
              <a:t>　　　　まさに「当事者が主人公の時代」</a:t>
            </a:r>
          </a:p>
          <a:p>
            <a:endParaRPr lang="en-US" altLang="ja-JP"/>
          </a:p>
        </p:txBody>
      </p:sp>
      <p:sp>
        <p:nvSpPr>
          <p:cNvPr id="26628" name="スライド番号プレースホルダ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728FD1C-0DC0-4D11-91F7-492F22E0A0CB}" type="slidenum">
              <a:rPr lang="en-US" altLang="ja-JP" sz="1200">
                <a:solidFill>
                  <a:schemeClr val="tx1">
                    <a:tint val="75000"/>
                  </a:schemeClr>
                </a:solidFill>
                <a:latin typeface="+mn-lt"/>
                <a:ea typeface="+mn-ea"/>
              </a:rPr>
              <a:pPr algn="r" fontAlgn="auto">
                <a:spcBef>
                  <a:spcPts val="0"/>
                </a:spcBef>
                <a:spcAft>
                  <a:spcPts val="0"/>
                </a:spcAft>
                <a:defRPr/>
              </a:pPr>
              <a:t>5</a:t>
            </a:fld>
            <a:endParaRPr lang="en-US" altLang="ja-JP"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idx="4294967295"/>
          </p:nvPr>
        </p:nvSpPr>
        <p:spPr>
          <a:xfrm>
            <a:off x="1928813" y="0"/>
            <a:ext cx="5286375" cy="928688"/>
          </a:xfrm>
        </p:spPr>
        <p:txBody>
          <a:bodyPr/>
          <a:lstStyle/>
          <a:p>
            <a:r>
              <a:rPr lang="ja-JP" altLang="en-US">
                <a:latin typeface="HGP創英角ｺﾞｼｯｸUB" pitchFamily="50" charset="-128"/>
                <a:ea typeface="HGP創英角ｺﾞｼｯｸUB" pitchFamily="50" charset="-128"/>
              </a:rPr>
              <a:t>当事者研究のコツ</a:t>
            </a:r>
          </a:p>
        </p:txBody>
      </p:sp>
      <p:sp>
        <p:nvSpPr>
          <p:cNvPr id="13315" name="コンテンツ プレースホルダ 4"/>
          <p:cNvSpPr>
            <a:spLocks noGrp="1"/>
          </p:cNvSpPr>
          <p:nvPr>
            <p:ph idx="4294967295"/>
          </p:nvPr>
        </p:nvSpPr>
        <p:spPr>
          <a:xfrm>
            <a:off x="0" y="857250"/>
            <a:ext cx="9144000" cy="6000750"/>
          </a:xfrm>
        </p:spPr>
        <p:txBody>
          <a:bodyPr/>
          <a:lstStyle/>
          <a:p>
            <a:r>
              <a:rPr lang="ja-JP" altLang="en-US" dirty="0"/>
              <a:t>自分の経験を語る、提案する、他の仲間の先行研究の紹介する、を中心に仲間の研究を応援し、励ます気持で参加する。</a:t>
            </a:r>
          </a:p>
          <a:p>
            <a:r>
              <a:rPr lang="ja-JP" altLang="en-US" dirty="0"/>
              <a:t>「人」と「問題（出来事）」を</a:t>
            </a:r>
            <a:r>
              <a:rPr lang="ja-JP" altLang="en-US" dirty="0" smtClean="0"/>
              <a:t>分ける：　問題</a:t>
            </a:r>
            <a:r>
              <a:rPr lang="ja-JP" altLang="en-US" dirty="0"/>
              <a:t>の指摘、注意、指導、非難はしない。</a:t>
            </a:r>
          </a:p>
          <a:p>
            <a:r>
              <a:rPr lang="ja-JP" altLang="en-US" dirty="0"/>
              <a:t>基本は、質問、良いところ、ユニークなところ、さらに良くする点で自由に議論する。</a:t>
            </a:r>
          </a:p>
          <a:p>
            <a:r>
              <a:rPr lang="ja-JP" altLang="en-US" dirty="0"/>
              <a:t>研究内容や研究成果は基本的に共有を原則にするが、活用したり、第三者に提供するときには、本人の了解を得る</a:t>
            </a:r>
            <a:r>
              <a:rPr lang="ja-JP" altLang="en-US" dirty="0" smtClean="0"/>
              <a:t>。</a:t>
            </a:r>
            <a:endParaRPr lang="en-US" altLang="ja-JP" dirty="0" smtClean="0"/>
          </a:p>
          <a:p>
            <a:r>
              <a:rPr lang="ja-JP" altLang="en-US" dirty="0" smtClean="0"/>
              <a:t>★１人、２人でする当事者研究もある</a:t>
            </a:r>
            <a:endParaRPr lang="en-US" altLang="ja-JP" dirty="0" smtClean="0"/>
          </a:p>
          <a:p>
            <a:pPr>
              <a:buNone/>
            </a:pPr>
            <a:endParaRPr lang="ja-JP" altLang="en-US" dirty="0"/>
          </a:p>
        </p:txBody>
      </p:sp>
      <p:sp>
        <p:nvSpPr>
          <p:cNvPr id="31748"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89618ACC-7931-4FFB-A374-031CBCD8F48D}" type="datetime1">
              <a:rPr lang="ja-JP" altLang="en-US" sz="1200">
                <a:solidFill>
                  <a:schemeClr val="tx1">
                    <a:tint val="75000"/>
                  </a:schemeClr>
                </a:solidFill>
                <a:latin typeface="Times New Roman" pitchFamily="18" charset="0"/>
                <a:ea typeface="+mn-ea"/>
              </a:rPr>
              <a:pPr fontAlgn="auto">
                <a:spcBef>
                  <a:spcPts val="0"/>
                </a:spcBef>
                <a:spcAft>
                  <a:spcPts val="0"/>
                </a:spcAft>
                <a:defRPr/>
              </a:pPr>
              <a:t>2015/7/3</a:t>
            </a:fld>
            <a:endParaRPr lang="en-US" altLang="ja-JP" sz="1200">
              <a:solidFill>
                <a:schemeClr val="tx1">
                  <a:tint val="75000"/>
                </a:schemeClr>
              </a:solidFill>
              <a:latin typeface="Times New Roman" pitchFamily="18" charset="0"/>
              <a:ea typeface="+mn-ea"/>
            </a:endParaRPr>
          </a:p>
        </p:txBody>
      </p:sp>
      <p:sp>
        <p:nvSpPr>
          <p:cNvPr id="31749"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439FF25-1849-48F8-AB74-1865B2F8ADA2}" type="slidenum">
              <a:rPr lang="ja-JP" altLang="en-US" sz="1200">
                <a:solidFill>
                  <a:schemeClr val="tx1">
                    <a:tint val="75000"/>
                  </a:schemeClr>
                </a:solidFill>
                <a:latin typeface="Times New Roman" pitchFamily="18" charset="0"/>
                <a:ea typeface="+mn-ea"/>
              </a:rPr>
              <a:pPr algn="r" fontAlgn="auto">
                <a:spcBef>
                  <a:spcPts val="0"/>
                </a:spcBef>
                <a:spcAft>
                  <a:spcPts val="0"/>
                </a:spcAft>
                <a:defRPr/>
              </a:pPr>
              <a:t>6</a:t>
            </a:fld>
            <a:endParaRPr lang="en-US" altLang="ja-JP" sz="1200">
              <a:solidFill>
                <a:schemeClr val="tx1">
                  <a:tint val="75000"/>
                </a:schemeClr>
              </a:solidFill>
              <a:latin typeface="Times New Roman" pitchFamily="18" charset="0"/>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当事者研究で得られる知識とは？</a:t>
            </a:r>
            <a:endParaRPr kumimoji="1" lang="ja-JP" altLang="en-US" dirty="0"/>
          </a:p>
        </p:txBody>
      </p:sp>
      <p:sp>
        <p:nvSpPr>
          <p:cNvPr id="3" name="コンテンツ プレースホルダ 2"/>
          <p:cNvSpPr>
            <a:spLocks noGrp="1"/>
          </p:cNvSpPr>
          <p:nvPr>
            <p:ph idx="1"/>
          </p:nvPr>
        </p:nvSpPr>
        <p:spPr>
          <a:xfrm>
            <a:off x="214282" y="1214422"/>
            <a:ext cx="8143932" cy="4911741"/>
          </a:xfrm>
        </p:spPr>
        <p:txBody>
          <a:bodyPr/>
          <a:lstStyle/>
          <a:p>
            <a:r>
              <a:rPr kumimoji="1" lang="ja-JP" altLang="en-US" dirty="0" smtClean="0"/>
              <a:t>知識</a:t>
            </a:r>
            <a:r>
              <a:rPr kumimoji="1" lang="en-US" altLang="ja-JP" dirty="0" smtClean="0"/>
              <a:t>(knowledge)</a:t>
            </a:r>
            <a:r>
              <a:rPr kumimoji="1" lang="ja-JP" altLang="en-US" dirty="0" smtClean="0"/>
              <a:t>とは何か？</a:t>
            </a:r>
            <a:endParaRPr kumimoji="1" lang="en-US" altLang="ja-JP" dirty="0" smtClean="0"/>
          </a:p>
          <a:p>
            <a:pPr>
              <a:buNone/>
            </a:pPr>
            <a:r>
              <a:rPr lang="en-US" altLang="ja-JP" dirty="0" smtClean="0">
                <a:solidFill>
                  <a:srgbClr val="FF0000"/>
                </a:solidFill>
              </a:rPr>
              <a:t>【</a:t>
            </a:r>
            <a:r>
              <a:rPr lang="ja-JP" altLang="en-US" dirty="0" smtClean="0">
                <a:solidFill>
                  <a:srgbClr val="FF0000"/>
                </a:solidFill>
              </a:rPr>
              <a:t>用語の定義</a:t>
            </a:r>
            <a:r>
              <a:rPr lang="en-US" altLang="ja-JP" dirty="0" smtClean="0">
                <a:solidFill>
                  <a:srgbClr val="FF0000"/>
                </a:solidFill>
              </a:rPr>
              <a:t>】</a:t>
            </a:r>
            <a:endParaRPr kumimoji="1" lang="en-US" altLang="ja-JP" dirty="0" smtClean="0">
              <a:solidFill>
                <a:srgbClr val="FF0000"/>
              </a:solidFill>
            </a:endParaRPr>
          </a:p>
          <a:p>
            <a:pPr>
              <a:buNone/>
            </a:pPr>
            <a:r>
              <a:rPr lang="ja-JP" altLang="en-US" dirty="0" smtClean="0"/>
              <a:t>野中・遠山</a:t>
            </a:r>
            <a:r>
              <a:rPr lang="en-US" altLang="ja-JP" dirty="0" smtClean="0"/>
              <a:t>(2006)</a:t>
            </a:r>
            <a:r>
              <a:rPr lang="ja-JP" altLang="en-US" dirty="0" smtClean="0"/>
              <a:t>より</a:t>
            </a:r>
            <a:endParaRPr lang="en-US" altLang="ja-JP" dirty="0" smtClean="0"/>
          </a:p>
          <a:p>
            <a:pPr>
              <a:buNone/>
            </a:pPr>
            <a:r>
              <a:rPr lang="ja-JP" altLang="en-US" dirty="0" smtClean="0"/>
              <a:t>１　全人性</a:t>
            </a:r>
            <a:endParaRPr lang="en-US" altLang="ja-JP" dirty="0" smtClean="0"/>
          </a:p>
          <a:p>
            <a:pPr>
              <a:buNone/>
            </a:pPr>
            <a:r>
              <a:rPr lang="ja-JP" altLang="en-US" dirty="0" smtClean="0"/>
              <a:t>２　文脈依存性　</a:t>
            </a:r>
            <a:endParaRPr lang="en-US" altLang="ja-JP" dirty="0" smtClean="0"/>
          </a:p>
          <a:p>
            <a:pPr>
              <a:buNone/>
            </a:pPr>
            <a:r>
              <a:rPr lang="ja-JP" altLang="en-US" dirty="0" smtClean="0"/>
              <a:t>３　多視点性　</a:t>
            </a:r>
            <a:endParaRPr lang="en-US" altLang="ja-JP" dirty="0" smtClean="0"/>
          </a:p>
          <a:p>
            <a:pPr>
              <a:buNone/>
            </a:pPr>
            <a:r>
              <a:rPr lang="ja-JP" altLang="en-US" dirty="0" smtClean="0"/>
              <a:t>４　可謬性　</a:t>
            </a:r>
            <a:endParaRPr lang="en-US" altLang="ja-JP" dirty="0" smtClean="0"/>
          </a:p>
          <a:p>
            <a:r>
              <a:rPr lang="ja-JP" altLang="en-US" dirty="0" smtClean="0"/>
              <a:t>暗黙知と形式知（マイケル・ポラニー）</a:t>
            </a:r>
            <a:endParaRPr lang="en-US" altLang="ja-JP" dirty="0" smtClean="0"/>
          </a:p>
          <a:p>
            <a:r>
              <a:rPr lang="ja-JP" altLang="en-US" dirty="0" smtClean="0"/>
              <a:t>理論知と経験知　（看護の知識創造理論＝中山モデル）</a:t>
            </a:r>
            <a:endParaRPr lang="en-US" altLang="ja-JP" dirty="0" smtClean="0"/>
          </a:p>
          <a:p>
            <a:pPr>
              <a:buNone/>
            </a:pPr>
            <a:endParaRPr lang="en-US" altLang="ja-JP" dirty="0" smtClean="0"/>
          </a:p>
          <a:p>
            <a:pPr>
              <a:buNone/>
            </a:pPr>
            <a:r>
              <a:rPr lang="ja-JP" altLang="en-US" dirty="0" smtClean="0"/>
              <a:t>★非言語的</a:t>
            </a:r>
            <a:r>
              <a:rPr lang="en-US" altLang="ja-JP" dirty="0" smtClean="0"/>
              <a:t> </a:t>
            </a:r>
            <a:r>
              <a:rPr lang="ja-JP" altLang="en-US" dirty="0" smtClean="0"/>
              <a:t>ｖｓ 言語的　知識</a:t>
            </a:r>
            <a:endParaRPr lang="en-US" altLang="ja-JP" dirty="0" smtClean="0"/>
          </a:p>
          <a:p>
            <a:endParaRPr lang="en-US" altLang="ja-JP" dirty="0" smtClean="0"/>
          </a:p>
          <a:p>
            <a:endParaRPr lang="en-US" altLang="ja-JP"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idx="4294967295"/>
          </p:nvPr>
        </p:nvSpPr>
        <p:spPr>
          <a:xfrm>
            <a:off x="500034" y="0"/>
            <a:ext cx="8186766" cy="1285860"/>
          </a:xfrm>
        </p:spPr>
        <p:txBody>
          <a:bodyPr/>
          <a:lstStyle/>
          <a:p>
            <a:r>
              <a:rPr lang="ja-JP" altLang="en-US" sz="3600" dirty="0"/>
              <a:t>表１　暗黙知と形式知の比較　</a:t>
            </a:r>
            <a:r>
              <a:rPr lang="en-US" altLang="ja-JP" sz="3600" dirty="0" smtClean="0"/>
              <a:t/>
            </a:r>
            <a:br>
              <a:rPr lang="en-US" altLang="ja-JP" sz="3600" dirty="0" smtClean="0"/>
            </a:br>
            <a:r>
              <a:rPr lang="ja-JP" altLang="en-US" sz="2400" dirty="0" smtClean="0"/>
              <a:t>（</a:t>
            </a:r>
            <a:r>
              <a:rPr lang="ja-JP" altLang="en-US" sz="2400" dirty="0"/>
              <a:t>野中・紺野を一部改変</a:t>
            </a:r>
            <a:r>
              <a:rPr lang="ja-JP" altLang="en-US" sz="2400" dirty="0" smtClean="0"/>
              <a:t>）</a:t>
            </a:r>
            <a:endParaRPr lang="ja-JP" altLang="en-US" sz="3600" dirty="0"/>
          </a:p>
        </p:txBody>
      </p:sp>
      <p:sp>
        <p:nvSpPr>
          <p:cNvPr id="17411" name="コンテンツ プレースホルダ 2"/>
          <p:cNvSpPr>
            <a:spLocks noGrp="1"/>
          </p:cNvSpPr>
          <p:nvPr>
            <p:ph idx="4294967295"/>
          </p:nvPr>
        </p:nvSpPr>
        <p:spPr>
          <a:xfrm>
            <a:off x="-214345" y="928671"/>
            <a:ext cx="9358346" cy="5643580"/>
          </a:xfrm>
        </p:spPr>
        <p:txBody>
          <a:bodyPr/>
          <a:lstStyle/>
          <a:p>
            <a:pPr>
              <a:buFontTx/>
              <a:buNone/>
            </a:pPr>
            <a:r>
              <a:rPr lang="en-US" altLang="ja-JP" sz="1800" u="sng" dirty="0"/>
              <a:t>                                                            </a:t>
            </a:r>
            <a:endParaRPr lang="en-US" altLang="ja-JP" sz="1800" dirty="0"/>
          </a:p>
          <a:p>
            <a:r>
              <a:rPr lang="ja-JP" altLang="en-US" sz="2800" dirty="0"/>
              <a:t>暗黙知</a:t>
            </a:r>
            <a:r>
              <a:rPr lang="en-US" altLang="ja-JP" sz="2800" dirty="0"/>
              <a:t>tacit knowledge</a:t>
            </a:r>
            <a:r>
              <a:rPr lang="en-US" altLang="ja-JP" sz="2400" dirty="0"/>
              <a:t>	</a:t>
            </a:r>
            <a:r>
              <a:rPr lang="ja-JP" altLang="en-US" sz="2800" dirty="0"/>
              <a:t>形式知</a:t>
            </a:r>
            <a:r>
              <a:rPr lang="en-US" altLang="ja-JP" sz="2800" dirty="0"/>
              <a:t>explicit knowledge</a:t>
            </a:r>
            <a:endParaRPr lang="en-US" altLang="ja-JP" sz="1800" dirty="0"/>
          </a:p>
          <a:p>
            <a:r>
              <a:rPr lang="en-US" altLang="ja-JP" sz="1800" dirty="0"/>
              <a:t>●</a:t>
            </a:r>
            <a:r>
              <a:rPr lang="ja-JP" altLang="en-US" sz="1800" dirty="0"/>
              <a:t>言語化しえない・言語化しがたい知識　</a:t>
            </a:r>
            <a:r>
              <a:rPr lang="en-US" sz="1800" dirty="0"/>
              <a:t>	</a:t>
            </a:r>
            <a:r>
              <a:rPr lang="ja-JP" altLang="en-US" sz="1800" dirty="0"/>
              <a:t>●言語化された明示的な知識</a:t>
            </a:r>
          </a:p>
          <a:p>
            <a:r>
              <a:rPr lang="ja-JP" altLang="en-US" sz="1800" dirty="0"/>
              <a:t>●経験や五感から得られる直接的知識　</a:t>
            </a:r>
            <a:r>
              <a:rPr lang="en-US" sz="1800" dirty="0"/>
              <a:t>	</a:t>
            </a:r>
            <a:r>
              <a:rPr lang="ja-JP" altLang="en-US" sz="1800" dirty="0"/>
              <a:t>●暗黙知（区切られた）から分節される</a:t>
            </a:r>
          </a:p>
          <a:p>
            <a:r>
              <a:rPr lang="ja-JP" altLang="en-US" sz="1800" dirty="0"/>
              <a:t>　　　　　　　　　　　　　　　　　　　　　　　　　　　　　体系的知識</a:t>
            </a:r>
          </a:p>
          <a:p>
            <a:r>
              <a:rPr lang="ja-JP" altLang="en-US" sz="1800" dirty="0"/>
              <a:t>●現時点（今、ここ）の知識</a:t>
            </a:r>
            <a:r>
              <a:rPr lang="en-US" sz="1800" dirty="0"/>
              <a:t>		</a:t>
            </a:r>
            <a:r>
              <a:rPr lang="ja-JP" altLang="en-US" sz="1800" dirty="0"/>
              <a:t>●過去の</a:t>
            </a:r>
            <a:r>
              <a:rPr lang="en-US" altLang="ja-JP" sz="1800" dirty="0"/>
              <a:t>(</a:t>
            </a:r>
            <a:r>
              <a:rPr lang="ja-JP" altLang="en-US" sz="1800" dirty="0"/>
              <a:t>区切られ整理された</a:t>
            </a:r>
            <a:r>
              <a:rPr lang="en-US" altLang="ja-JP" sz="1800" dirty="0"/>
              <a:t>)</a:t>
            </a:r>
            <a:r>
              <a:rPr lang="ja-JP" altLang="en-US" sz="1800" dirty="0"/>
              <a:t>知識</a:t>
            </a:r>
          </a:p>
          <a:p>
            <a:r>
              <a:rPr lang="ja-JP" altLang="en-US" sz="1800" dirty="0"/>
              <a:t>●身体的な勘どころ、コツと結びついた知識</a:t>
            </a:r>
            <a:r>
              <a:rPr lang="en-US" sz="1800" dirty="0"/>
              <a:t>	</a:t>
            </a:r>
            <a:r>
              <a:rPr lang="ja-JP" altLang="en-US" sz="1800" dirty="0"/>
              <a:t>●明示的な方法・手順、事物についての</a:t>
            </a:r>
          </a:p>
          <a:p>
            <a:r>
              <a:rPr lang="ja-JP" altLang="en-US" sz="1800" dirty="0"/>
              <a:t>　　　　　　　　　　　　　　　　　　　　　　　　　　　　　情報を理解するための辞書的構造</a:t>
            </a:r>
          </a:p>
          <a:p>
            <a:r>
              <a:rPr lang="ja-JP" altLang="en-US" sz="1800" dirty="0"/>
              <a:t>●主観的・個人的</a:t>
            </a:r>
            <a:r>
              <a:rPr lang="en-US" sz="1800" dirty="0"/>
              <a:t>			</a:t>
            </a:r>
            <a:r>
              <a:rPr lang="ja-JP" altLang="en-US" sz="1800" dirty="0"/>
              <a:t>●客観的・社会（組織）的</a:t>
            </a:r>
          </a:p>
          <a:p>
            <a:r>
              <a:rPr lang="ja-JP" altLang="en-US" sz="1800" dirty="0"/>
              <a:t>●情緒的・情念的</a:t>
            </a:r>
            <a:r>
              <a:rPr lang="en-US" sz="1800" dirty="0"/>
              <a:t>			</a:t>
            </a:r>
            <a:r>
              <a:rPr lang="ja-JP" altLang="en-US" sz="1800" dirty="0"/>
              <a:t>●理性的・論理的</a:t>
            </a:r>
          </a:p>
          <a:p>
            <a:r>
              <a:rPr lang="ja-JP" altLang="en-US" sz="1800" dirty="0"/>
              <a:t>●アナログ知、現場の知</a:t>
            </a:r>
            <a:r>
              <a:rPr lang="en-US" sz="1800" dirty="0"/>
              <a:t>			</a:t>
            </a:r>
            <a:r>
              <a:rPr lang="ja-JP" altLang="en-US" sz="1800" dirty="0"/>
              <a:t>●デジタル知、コードの知</a:t>
            </a:r>
          </a:p>
          <a:p>
            <a:r>
              <a:rPr lang="ja-JP" altLang="en-US" sz="1800" dirty="0"/>
              <a:t>●特定の人間、場所、対象に特定・限定　</a:t>
            </a:r>
            <a:r>
              <a:rPr lang="en-US" sz="1800" dirty="0"/>
              <a:t>	</a:t>
            </a:r>
            <a:r>
              <a:rPr lang="ja-JP" altLang="en-US" sz="1800" dirty="0"/>
              <a:t>●情報システムによる補完などにより時</a:t>
            </a:r>
          </a:p>
          <a:p>
            <a:r>
              <a:rPr lang="ja-JP" altLang="en-US" sz="1800" dirty="0"/>
              <a:t>　されることが多い</a:t>
            </a:r>
            <a:r>
              <a:rPr lang="en-US" sz="1800" dirty="0"/>
              <a:t>			</a:t>
            </a:r>
            <a:r>
              <a:rPr lang="ja-JP" altLang="en-US" sz="1800" dirty="0"/>
              <a:t>　空を超えた移転、再利用が可能</a:t>
            </a:r>
          </a:p>
          <a:p>
            <a:r>
              <a:rPr lang="ja-JP" altLang="en-US" sz="1800" dirty="0"/>
              <a:t>●身体経験をともなう共同作業により共有、</a:t>
            </a:r>
            <a:r>
              <a:rPr lang="en-US" sz="1800" dirty="0"/>
              <a:t>	</a:t>
            </a:r>
            <a:r>
              <a:rPr lang="ja-JP" altLang="en-US" sz="1800" dirty="0"/>
              <a:t>●言語的媒介をつうじて共有、編集が</a:t>
            </a:r>
          </a:p>
          <a:p>
            <a:r>
              <a:rPr lang="ja-JP" altLang="en-US" sz="1800" dirty="0"/>
              <a:t>　発展増殖が可能</a:t>
            </a:r>
            <a:r>
              <a:rPr lang="en-US" sz="1800" dirty="0"/>
              <a:t>			</a:t>
            </a:r>
            <a:r>
              <a:rPr lang="ja-JP" altLang="en-US" sz="1800" dirty="0"/>
              <a:t>　　可能</a:t>
            </a:r>
          </a:p>
          <a:p>
            <a:r>
              <a:rPr lang="en-US" altLang="ja-JP" sz="1800" dirty="0"/>
              <a:t>――――――――――――――――――――――――――――――――――――</a:t>
            </a:r>
          </a:p>
          <a:p>
            <a:r>
              <a:rPr lang="ja-JP" altLang="en-US" sz="1800" dirty="0"/>
              <a:t>野中郁次郎・紺野登</a:t>
            </a:r>
            <a:r>
              <a:rPr lang="en-US" sz="1800" dirty="0"/>
              <a:t> </a:t>
            </a:r>
            <a:r>
              <a:rPr lang="en-US" altLang="ja-JP" sz="1800" dirty="0"/>
              <a:t>(2003) 『</a:t>
            </a:r>
            <a:r>
              <a:rPr lang="ja-JP" altLang="en-US" sz="1800" dirty="0"/>
              <a:t>知識創造の方法論</a:t>
            </a:r>
            <a:r>
              <a:rPr lang="en-US" altLang="ja-JP" sz="1800" dirty="0"/>
              <a:t>: </a:t>
            </a:r>
            <a:r>
              <a:rPr lang="ja-JP" altLang="en-US" sz="1800" dirty="0"/>
              <a:t>ナレッジワーカーの作法</a:t>
            </a:r>
            <a:r>
              <a:rPr lang="en-US" altLang="ja-JP" sz="1800" dirty="0"/>
              <a:t>』</a:t>
            </a:r>
            <a:r>
              <a:rPr lang="ja-JP" altLang="en-US" sz="1800" dirty="0"/>
              <a:t>東洋経済新報社</a:t>
            </a:r>
          </a:p>
          <a:p>
            <a:endParaRPr lang="en-US" altLang="ja-JP" sz="1800" dirty="0"/>
          </a:p>
        </p:txBody>
      </p:sp>
      <p:sp>
        <p:nvSpPr>
          <p:cNvPr id="4" name="日付プレースホルダ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45289D1-4897-48B6-84A5-5E79C51782BE}"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5" name="スライド番号プレースホルダ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0D5973E-B56B-4238-82C7-2C02AD10C1C6}" type="slidenum">
              <a:rPr lang="ja-JP" altLang="en-US" sz="1200">
                <a:solidFill>
                  <a:schemeClr val="tx1">
                    <a:tint val="75000"/>
                  </a:schemeClr>
                </a:solidFill>
                <a:latin typeface="+mn-lt"/>
                <a:ea typeface="+mn-ea"/>
              </a:rPr>
              <a:pPr algn="r" fontAlgn="auto">
                <a:spcBef>
                  <a:spcPts val="0"/>
                </a:spcBef>
                <a:spcAft>
                  <a:spcPts val="0"/>
                </a:spcAft>
                <a:defRPr/>
              </a:pPr>
              <a:t>8</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idx="4294967295"/>
          </p:nvPr>
        </p:nvSpPr>
        <p:spPr>
          <a:xfrm>
            <a:off x="0" y="274638"/>
            <a:ext cx="9144000" cy="1368425"/>
          </a:xfrm>
        </p:spPr>
        <p:txBody>
          <a:bodyPr/>
          <a:lstStyle/>
          <a:p>
            <a:r>
              <a:rPr lang="ja-JP" altLang="en-US" sz="2400" dirty="0"/>
              <a:t>図１　暗黙知と形式知と看護理論：看護師の知識創造モデルにおけるナラティブ教材の位置づけ</a:t>
            </a:r>
            <a:r>
              <a:rPr lang="ja-JP" altLang="en-US" sz="2400" dirty="0" smtClean="0"/>
              <a:t>（中山モデルに</a:t>
            </a:r>
            <a:r>
              <a:rPr lang="ja-JP" altLang="en-US" sz="2400" dirty="0"/>
              <a:t>加筆 ）</a:t>
            </a:r>
            <a:br>
              <a:rPr lang="ja-JP" altLang="en-US" sz="2400" dirty="0"/>
            </a:br>
            <a:endParaRPr lang="ja-JP" altLang="en-US" sz="2400" dirty="0"/>
          </a:p>
        </p:txBody>
      </p:sp>
      <p:sp>
        <p:nvSpPr>
          <p:cNvPr id="19459" name="コンテンツ プレースホルダ 2"/>
          <p:cNvSpPr>
            <a:spLocks noGrp="1"/>
          </p:cNvSpPr>
          <p:nvPr>
            <p:ph idx="4294967295"/>
          </p:nvPr>
        </p:nvSpPr>
        <p:spPr>
          <a:xfrm>
            <a:off x="250825" y="5834063"/>
            <a:ext cx="8507413" cy="1023937"/>
          </a:xfrm>
        </p:spPr>
        <p:txBody>
          <a:bodyPr/>
          <a:lstStyle/>
          <a:p>
            <a:r>
              <a:rPr lang="ja-JP" altLang="en-US" sz="2000" dirty="0"/>
              <a:t>小平朋江・いとうたけひこ・大高庸平　</a:t>
            </a:r>
            <a:r>
              <a:rPr lang="en-US" altLang="ja-JP" sz="2000" dirty="0"/>
              <a:t>2010</a:t>
            </a:r>
            <a:r>
              <a:rPr lang="ja-JP" altLang="en-US" sz="2000" dirty="0"/>
              <a:t>　統合失調症の闘病記の分析：古川奈都子</a:t>
            </a:r>
            <a:r>
              <a:rPr lang="en-US" altLang="ja-JP" sz="2000" dirty="0"/>
              <a:t>『</a:t>
            </a:r>
            <a:r>
              <a:rPr lang="ja-JP" altLang="en-US" sz="2000" dirty="0"/>
              <a:t>心を病むってどういうこと？：精神病の体験者より</a:t>
            </a:r>
            <a:r>
              <a:rPr lang="en-US" altLang="ja-JP" sz="2000" dirty="0"/>
              <a:t>』</a:t>
            </a:r>
            <a:r>
              <a:rPr lang="ja-JP" altLang="en-US" sz="2000" dirty="0"/>
              <a:t>の構造のテキストマイニング　日本精神保健看護学会誌</a:t>
            </a:r>
            <a:r>
              <a:rPr lang="en-US" altLang="ja-JP" sz="2000" dirty="0"/>
              <a:t>, </a:t>
            </a:r>
            <a:r>
              <a:rPr lang="en-US" altLang="ja-JP" sz="2000" b="1" dirty="0"/>
              <a:t>19(2),</a:t>
            </a:r>
            <a:r>
              <a:rPr lang="en-US" altLang="ja-JP" sz="2000" dirty="0"/>
              <a:t> 10-21.</a:t>
            </a:r>
            <a:br>
              <a:rPr lang="en-US" altLang="ja-JP" sz="2000" dirty="0"/>
            </a:br>
            <a:endParaRPr lang="en-US" altLang="ja-JP" sz="2000" dirty="0"/>
          </a:p>
        </p:txBody>
      </p:sp>
      <p:pic>
        <p:nvPicPr>
          <p:cNvPr id="19460" name="Picture 2"/>
          <p:cNvPicPr>
            <a:picLocks noChangeAspect="1" noChangeArrowheads="1"/>
          </p:cNvPicPr>
          <p:nvPr/>
        </p:nvPicPr>
        <p:blipFill>
          <a:blip r:embed="rId3"/>
          <a:srcRect/>
          <a:stretch>
            <a:fillRect/>
          </a:stretch>
        </p:blipFill>
        <p:spPr bwMode="auto">
          <a:xfrm>
            <a:off x="0" y="1290638"/>
            <a:ext cx="9190038" cy="4514850"/>
          </a:xfrm>
          <a:prstGeom prst="rect">
            <a:avLst/>
          </a:prstGeom>
          <a:noFill/>
          <a:ln w="9525">
            <a:noFill/>
            <a:miter lim="800000"/>
            <a:headEnd/>
            <a:tailEnd/>
          </a:ln>
        </p:spPr>
      </p:pic>
      <p:sp>
        <p:nvSpPr>
          <p:cNvPr id="5" name="日付プレースホルダ 4"/>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04D52D70-D57D-4F82-8AEE-3DC205B91821}" type="datetime1">
              <a:rPr lang="ja-JP" altLang="en-US" sz="1200">
                <a:solidFill>
                  <a:schemeClr val="tx1">
                    <a:tint val="75000"/>
                  </a:schemeClr>
                </a:solidFill>
                <a:latin typeface="+mn-lt"/>
                <a:ea typeface="+mn-ea"/>
              </a:rPr>
              <a:pPr fontAlgn="auto">
                <a:spcBef>
                  <a:spcPts val="0"/>
                </a:spcBef>
                <a:spcAft>
                  <a:spcPts val="0"/>
                </a:spcAft>
                <a:defRPr/>
              </a:pPr>
              <a:t>2015/7/3</a:t>
            </a:fld>
            <a:endParaRPr lang="ja-JP" altLang="en-US" sz="1200">
              <a:solidFill>
                <a:schemeClr val="tx1">
                  <a:tint val="75000"/>
                </a:schemeClr>
              </a:solidFill>
              <a:latin typeface="+mn-lt"/>
              <a:ea typeface="+mn-ea"/>
            </a:endParaRPr>
          </a:p>
        </p:txBody>
      </p:sp>
      <p:sp>
        <p:nvSpPr>
          <p:cNvPr id="6" name="スライド番号プレースホルダ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3BA2113-41C2-4554-A635-05D58F68BEFE}" type="slidenum">
              <a:rPr lang="ja-JP" altLang="en-US" sz="1200">
                <a:solidFill>
                  <a:schemeClr val="tx1">
                    <a:tint val="75000"/>
                  </a:schemeClr>
                </a:solidFill>
                <a:latin typeface="+mn-lt"/>
                <a:ea typeface="+mn-ea"/>
              </a:rPr>
              <a:pPr algn="r" fontAlgn="auto">
                <a:spcBef>
                  <a:spcPts val="0"/>
                </a:spcBef>
                <a:spcAft>
                  <a:spcPts val="0"/>
                </a:spcAft>
                <a:defRPr/>
              </a:pPr>
              <a:t>9</a:t>
            </a:fld>
            <a:endParaRPr lang="ja-JP"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768</Words>
  <Application>Microsoft Office PowerPoint</Application>
  <PresentationFormat>画面に合わせる (4:3)</PresentationFormat>
  <Paragraphs>297</Paragraphs>
  <Slides>34</Slides>
  <Notes>23</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標準デザイン</vt:lpstr>
      <vt:lpstr>浦河べてるの家の当事者研究の ナレッジ・マネジメント理論からの分析 いとうたけひこ（和光大学） 小平朋江（聖隷クリストファー大学）  日本精神保健看護学会第21回学術集会 一般演題発表　 第12群『当事者の体験』   2011年6月19日（日）　10時～11時40分　 ウィンクあいち（愛知県産業労働センター） ＜第６会場＞1003室　（10階）   各会場で発表用データの試写をご確認ください。 6月19日（土）：8：30～9：30USB確認</vt:lpstr>
      <vt:lpstr>前回の発表＝ 「自分自身で、共に」という当事者研究が開く世界 ―知識創造モデルの観点からー ◯いとうたけひこ(いとう　たけひこ) （１） 小平朋江（こだいら　ともえ）（２） 向谷地生良（むかいやち　いくよし）（３） （１）和光大学現代人間学部心理教育学科 （２）聖隷クリストファー大学看護学部看護学科 （３）北海道医療大学看援福祉学部臨床福祉学科／ 社会福祉法人浦河べてるの家 </vt:lpstr>
      <vt:lpstr>当事者研究の定義</vt:lpstr>
      <vt:lpstr>当事者研究の構成</vt:lpstr>
      <vt:lpstr>NHK教育2009年11月5日放映「統合失調症からの回復」 向谷地宣明さんによる当事者研究</vt:lpstr>
      <vt:lpstr>当事者研究のコツ</vt:lpstr>
      <vt:lpstr>当事者研究で得られる知識とは？</vt:lpstr>
      <vt:lpstr>表１　暗黙知と形式知の比較　 （野中・紺野を一部改変）</vt:lpstr>
      <vt:lpstr>図１　暗黙知と形式知と看護理論：看護師の知識創造モデルにおけるナラティブ教材の位置づけ（中山モデルに加筆 ） </vt:lpstr>
      <vt:lpstr>PowerPoint プレゼンテーション</vt:lpstr>
      <vt:lpstr>当事者研究における 形式知と暗黙知のサイクルによる知の創造</vt:lpstr>
      <vt:lpstr>図２　SECI（セキ）モデル： 組織的知識創造モデル</vt:lpstr>
      <vt:lpstr>表２　当事者研究の理念　（べてるしあわせ研究所・向谷地（2009）より作成）</vt:lpstr>
      <vt:lpstr>目的</vt:lpstr>
      <vt:lpstr>方法</vt:lpstr>
      <vt:lpstr>表２　当事者研究の理念　（べてるしあわせ研究所・向谷地（2009）より作成）</vt:lpstr>
      <vt:lpstr>図３　多次元尺度法（MDS）による当事者研究の理念の布置図 　　　（数字は表２の当事者研究の理念の番号を表す） </vt:lpstr>
      <vt:lpstr>（１）「共同化」　Syncronization 暗黙知の共有</vt:lpstr>
      <vt:lpstr>図３　多次元尺度法（MDS）による当事者研究の理念の布置図 　　　（数字は表２の当事者研究の理念の番号を表す） </vt:lpstr>
      <vt:lpstr>（２）「表出化」Externalization 暗黙知から形式知へ</vt:lpstr>
      <vt:lpstr>図３　多次元尺度法（MDS）による当事者研究の理念 　　　（数字は表２の当事者研究の理念の番号を表す） </vt:lpstr>
      <vt:lpstr>（３）「連結化」Combination 形式知の高度化</vt:lpstr>
      <vt:lpstr>図３　多次元尺度法（MDS）による当事者研究の理念の布置図 　　　（数字は表２の当事者研究の理念の番号を表す） </vt:lpstr>
      <vt:lpstr>（４）「内面化」Internalization 形式知を実験により暗黙知へ</vt:lpstr>
      <vt:lpstr>図３　多次元尺度法（MDS）による当事者研究の理念 　　　（数字は表２の当事者研究の理念の番号を表す） </vt:lpstr>
      <vt:lpstr>(5)全体のサイクル</vt:lpstr>
      <vt:lpstr>図２　SECI（セキ）モデル： 組織的知識創造モデル</vt:lpstr>
      <vt:lpstr>当事者研究における４Cと３H</vt:lpstr>
      <vt:lpstr>中井久夫2011「つながり」の精神病理　筑摩書房p41-42 　　　　　　ハプニングの意義　(1983「家族の表象」)</vt:lpstr>
      <vt:lpstr>中井久夫2011「つながり」の精神病理pp83-84　(1985)「家族の臨床」</vt:lpstr>
      <vt:lpstr>結論</vt:lpstr>
      <vt:lpstr>今後の課題</vt:lpstr>
      <vt:lpstr>式守晴子先生コメント　2011年6月19日</vt:lpstr>
      <vt:lpstr>いとう・小平・向谷地(2012)　論文構想 東西南北論文＋浜松の心理教育家族教室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浦河べてるの家の当事者研究のナレッジ・マネジメント理論からの分析 いとうたけひこ（和光大学） 小平朋江（聖隷クリストファー大学）  日本精神保健看護学会第21回学術集会 一般演題発表   愛知県立大学看護学部　精神看護学  2011年6月19日（日）　10時～11時40分　＜第６会場＞ 第12群『当事者の体験』  各会場で発表用データの試写をご確認ください。 6月18日（土）：13：30～14：30</dc:title>
  <dc:creator>P学科</dc:creator>
  <cp:lastModifiedBy>TAKEHIKO ITO</cp:lastModifiedBy>
  <cp:revision>36</cp:revision>
  <dcterms:created xsi:type="dcterms:W3CDTF">2011-04-28T04:48:47Z</dcterms:created>
  <dcterms:modified xsi:type="dcterms:W3CDTF">2015-07-03T03:14:11Z</dcterms:modified>
</cp:coreProperties>
</file>